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74" r:id="rId3"/>
    <p:sldId id="286" r:id="rId4"/>
    <p:sldId id="275" r:id="rId5"/>
    <p:sldId id="287" r:id="rId6"/>
    <p:sldId id="276" r:id="rId7"/>
    <p:sldId id="277" r:id="rId8"/>
    <p:sldId id="278" r:id="rId9"/>
    <p:sldId id="279" r:id="rId10"/>
    <p:sldId id="280" r:id="rId11"/>
    <p:sldId id="281" r:id="rId12"/>
    <p:sldId id="283" r:id="rId13"/>
    <p:sldId id="285"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1" clrIdx="0">
    <p:extLst>
      <p:ext uri="{19B8F6BF-5375-455C-9EA6-DF929625EA0E}">
        <p15:presenceInfo xmlns:p15="http://schemas.microsoft.com/office/powerpoint/2012/main" userId="d1b78f39f2660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66B65-8183-3FD6-3614-8CDA9CE5965D}" v="63" dt="2020-10-29T10:06:34.165"/>
    <p1510:client id="{95EFF659-82F1-584C-A668-5C7232F03DD5}" v="64" dt="2020-10-28T13:42:51.646"/>
    <p1510:client id="{F4F171C4-FB11-4D78-A46B-EF0E47FB0329}" v="2" dt="2020-10-28T18:27:54.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0"/>
    <p:restoredTop sz="94674"/>
  </p:normalViewPr>
  <p:slideViewPr>
    <p:cSldViewPr snapToGrid="0" snapToObjects="1">
      <p:cViewPr varScale="1">
        <p:scale>
          <a:sx n="104" d="100"/>
          <a:sy n="104" d="100"/>
        </p:scale>
        <p:origin x="13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BD40-84B1-2349-A508-11CBED669F65}" type="datetimeFigureOut">
              <a:rPr lang="en-GB" smtClean="0"/>
              <a:t>10/11/2020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a:lstStyle/>
          <a:p>
            <a:fld id="{EA522B81-2778-5C41-B3B3-DFCBD4CA0C71}" type="datetime1">
              <a:rPr lang="en-GB" smtClean="0"/>
              <a:t>10/11/2020</a:t>
            </a:fld>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a:lstStyle/>
          <a:p>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13" name="Picture 12" descr="Diagram&#10;&#10;Description automatically generated">
            <a:extLst>
              <a:ext uri="{FF2B5EF4-FFF2-40B4-BE49-F238E27FC236}">
                <a16:creationId xmlns:a16="http://schemas.microsoft.com/office/drawing/2014/main" id="{85CF142A-ECB8-8B40-82ED-7A961EBAC431}"/>
              </a:ext>
            </a:extLst>
          </p:cNvPr>
          <p:cNvPicPr>
            <a:picLocks noChangeAspect="1"/>
          </p:cNvPicPr>
          <p:nvPr userDrawn="1"/>
        </p:nvPicPr>
        <p:blipFill>
          <a:blip r:embed="rId2"/>
          <a:stretch>
            <a:fillRect/>
          </a:stretch>
        </p:blipFill>
        <p:spPr>
          <a:xfrm>
            <a:off x="7049429" y="1214515"/>
            <a:ext cx="4627756" cy="4627756"/>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a:lstStyle/>
          <a:p>
            <a:fld id="{5F64AD41-62B4-234C-9B02-C581AEEE8082}" type="datetime1">
              <a:rPr lang="en-GB" smtClean="0"/>
              <a:t>10/11/2020</a:t>
            </a:fld>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a:lstStyle/>
          <a:p>
            <a:fld id="{0B4AF139-AF18-F44B-BD06-58DDC85C1355}" type="datetime1">
              <a:rPr lang="en-GB" smtClean="0"/>
              <a:t>10/11/2020</a:t>
            </a:fld>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rPr lang="en-GB"/>
              <a:t>Click to edit Master title style</a:t>
            </a:r>
            <a:endParaRPr/>
          </a:p>
        </p:txBody>
      </p:sp>
      <p:sp>
        <p:nvSpPr>
          <p:cNvPr id="54" name="Body Level One…"/>
          <p:cNvSpPr txBox="1">
            <a:spLocks noGrp="1"/>
          </p:cNvSpPr>
          <p:nvPr>
            <p:ph type="body" idx="1"/>
          </p:nvPr>
        </p:nvSpPr>
        <p:spPr>
          <a:prstGeom prst="rect">
            <a:avLst/>
          </a:prstGeom>
        </p:spPr>
        <p:txBody>
          <a:bodyPr numCol="1" spcCol="3810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5" name="Slide Number"/>
          <p:cNvSpPr txBox="1">
            <a:spLocks noGrp="1"/>
          </p:cNvSpPr>
          <p:nvPr>
            <p:ph type="sldNum" sz="quarter" idx="2"/>
          </p:nvPr>
        </p:nvSpPr>
        <p:spPr>
          <a:prstGeom prst="rect">
            <a:avLst/>
          </a:prstGeom>
        </p:spPr>
        <p:txBody>
          <a:bodyPr/>
          <a:lstStyle/>
          <a:p>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anchor="b" anchorCtr="0">
            <a:noAutofit/>
          </a:bodyPr>
          <a:lstStyle>
            <a:lvl1pPr>
              <a:defRPr sz="3600">
                <a:solidFill>
                  <a:schemeClr val="accent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a:lstStyle>
            <a:lvl1pPr algn="l">
              <a:defRPr sz="1000" b="1" i="0" baseline="0">
                <a:solidFill>
                  <a:schemeClr val="bg1"/>
                </a:solidFill>
              </a:defRPr>
            </a:lvl1pPr>
          </a:lstStyle>
          <a:p>
            <a:pPr algn="l"/>
            <a:r>
              <a:rPr lang="en-GB" dirty="0"/>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a:lstStyle>
            <a:lvl1pPr>
              <a:defRPr sz="1000">
                <a:solidFill>
                  <a:schemeClr val="tx1"/>
                </a:solidFill>
              </a:defRPr>
            </a:lvl1pPr>
          </a:lstStyle>
          <a:p>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anchor="b" anchorCtr="0"/>
          <a:lstStyle>
            <a:lvl1pPr>
              <a:defRPr sz="36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a:lstStyle/>
          <a:p>
            <a:fld id="{16564661-BAA7-F149-B0AE-2834D6842173}" type="datetime1">
              <a:rPr lang="en-GB" smtClean="0"/>
              <a:t>10/11/2020</a:t>
            </a:fld>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a:lstStyle/>
          <a:p>
            <a:fld id="{79D0FBA3-CBE1-834F-823B-F08B6CF2EF30}" type="datetime1">
              <a:rPr lang="en-GB" smtClean="0"/>
              <a:t>10/11/2020</a:t>
            </a:fld>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a:lstStyle/>
          <a:p>
            <a:r>
              <a:rPr lang="en-GB" dirty="0"/>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a:lstStyle/>
          <a:p>
            <a:fld id="{62F1B9B3-26BA-CE4B-AA8D-50468E00C9E9}" type="datetime1">
              <a:rPr lang="en-GB" smtClean="0"/>
              <a:t>10/11/2020</a:t>
            </a:fld>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a:lstStyle/>
          <a:p>
            <a:r>
              <a:rPr lang="en-GB" dirty="0"/>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a:lstStyle/>
          <a:p>
            <a:fld id="{764F39D2-B145-9744-A7CB-0ED55E6AD7CA}" type="datetime1">
              <a:rPr lang="en-GB" smtClean="0"/>
              <a:t>10/11/2020</a:t>
            </a:fld>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a:lstStyle/>
          <a:p>
            <a:r>
              <a:rPr lang="en-GB" dirty="0"/>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a:lstStyle/>
          <a:p>
            <a:fld id="{BC6F7A66-22E5-284D-A669-21C8322AB884}" type="datetime1">
              <a:rPr lang="en-GB" smtClean="0"/>
              <a:t>10/11/2020</a:t>
            </a:fld>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a:lstStyle/>
          <a:p>
            <a:fld id="{35F42D7C-D06F-5A48-8287-7DB99DDE1A10}" type="datetime1">
              <a:rPr lang="en-GB" smtClean="0"/>
              <a:t>10/11/2020</a:t>
            </a:fld>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7B58B-8C31-CE4B-8FCE-2DE0FE0DE13E}" type="datetime1">
              <a:rPr lang="en-GB" smtClean="0"/>
              <a:t>10/11/2020</a:t>
            </a:fld>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a:lstStyle/>
          <a:p>
            <a:r>
              <a:rPr lang="en-GB" dirty="0"/>
              <a:t>03</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a:normAutofit/>
          </a:bodyPr>
          <a:lstStyle/>
          <a:p>
            <a:r>
              <a:rPr lang="en-GB" sz="3600" dirty="0"/>
              <a:t>SARS-CoV-2 testing strategies</a:t>
            </a:r>
          </a:p>
        </p:txBody>
      </p:sp>
      <p:pic>
        <p:nvPicPr>
          <p:cNvPr id="4" name="Picture 2" descr="https://logos-download.com/wp-content/uploads/2016/12/World_Health_Organization_logo_logotype.png">
            <a:extLst>
              <a:ext uri="{FF2B5EF4-FFF2-40B4-BE49-F238E27FC236}">
                <a16:creationId xmlns:a16="http://schemas.microsoft.com/office/drawing/2014/main" id="{102FB8A0-9902-5D4F-A4B1-012389B79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49" y="56863"/>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2690B4-8652-4F4E-AE13-289B76898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Repeat and confirmatory testing</a:t>
            </a:r>
            <a:r>
              <a:rPr lang="en-US" baseline="30000" dirty="0"/>
              <a:t>1</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normAutofit/>
          </a:bodyPr>
          <a:lstStyle/>
          <a:p>
            <a:r>
              <a:rPr lang="en-US" dirty="0"/>
              <a:t>If there is uncertainty around the SARS-CoV-2 Antigen RDT result (e.g., the adequacy of sampling), the test should be repeated on a fresh sample</a:t>
            </a:r>
            <a:r>
              <a:rPr lang="en-US" dirty="0">
                <a:solidFill>
                  <a:srgbClr val="FF0000"/>
                </a:solidFill>
              </a:rPr>
              <a:t>.</a:t>
            </a:r>
            <a:r>
              <a:rPr lang="en-US" dirty="0"/>
              <a:t>  </a:t>
            </a:r>
          </a:p>
          <a:p>
            <a:r>
              <a:rPr lang="en-US" b="1" dirty="0">
                <a:solidFill>
                  <a:srgbClr val="009AC9"/>
                </a:solidFill>
              </a:rPr>
              <a:t>A negative SARS-CoV-2 Antigen RDT result cannot completely rule out an active COVID-19 infection.</a:t>
            </a:r>
          </a:p>
          <a:p>
            <a:r>
              <a:rPr lang="en-US" dirty="0"/>
              <a:t>Repeat testing with a SARS-CoV-2 Antigen RDT within 48 hours (or preferably confirmatory testing using an NAAT molecular test) should be performed whenever possible and particularly in symptomatic patients</a:t>
            </a:r>
            <a:r>
              <a:rPr lang="en-US" dirty="0">
                <a:solidFill>
                  <a:srgbClr val="FF0000"/>
                </a:solidFill>
              </a:rPr>
              <a:t>.</a:t>
            </a:r>
          </a:p>
          <a:p>
            <a:r>
              <a:rPr lang="en-US" dirty="0"/>
              <a:t>Wherever molecular testing is used for confirmatory testing in patients screened using SARS-CoV-2 Antigen RDTs, the samples for the two tests should be collected at roughly the same time or at least within two days of each other</a:t>
            </a:r>
            <a:r>
              <a:rPr lang="en-US" dirty="0">
                <a:solidFill>
                  <a:srgbClr val="FF0000"/>
                </a:solidFill>
              </a:rPr>
              <a:t>.</a:t>
            </a:r>
            <a:r>
              <a:rPr lang="en-US" dirty="0"/>
              <a:t>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10</a:t>
            </a:fld>
            <a:endParaRPr lang="en-GB" sz="1000" dirty="0"/>
          </a:p>
        </p:txBody>
      </p:sp>
      <p:sp>
        <p:nvSpPr>
          <p:cNvPr id="6" name="TextBox 5">
            <a:extLst>
              <a:ext uri="{FF2B5EF4-FFF2-40B4-BE49-F238E27FC236}">
                <a16:creationId xmlns:a16="http://schemas.microsoft.com/office/drawing/2014/main" id="{62C5F046-D31E-5940-82A8-405E13017CAF}"/>
              </a:ext>
            </a:extLst>
          </p:cNvPr>
          <p:cNvSpPr txBox="1"/>
          <p:nvPr/>
        </p:nvSpPr>
        <p:spPr>
          <a:xfrm>
            <a:off x="838200" y="6013600"/>
            <a:ext cx="10003171" cy="230832"/>
          </a:xfrm>
          <a:prstGeom prst="rect">
            <a:avLst/>
          </a:prstGeom>
          <a:noFill/>
        </p:spPr>
        <p:txBody>
          <a:bodyPr wrap="square" rtlCol="0">
            <a:spAutoFit/>
          </a:bodyPr>
          <a:lstStyle/>
          <a:p>
            <a:r>
              <a:rPr lang="en-US" sz="900" baseline="30000" dirty="0">
                <a:sym typeface="+mn-lt"/>
              </a:rPr>
              <a:t>1</a:t>
            </a:r>
            <a:r>
              <a:rPr lang="en-US" sz="900" dirty="0">
                <a:sym typeface="+mn-lt"/>
              </a:rPr>
              <a:t> Antigen-detection in the diagnosis of SARS-CoV-2 infection using rapid immunoassays. Interim guidance – 11 September 2020. Geneva: World Health Organization; 2020.</a:t>
            </a:r>
          </a:p>
        </p:txBody>
      </p:sp>
      <p:sp>
        <p:nvSpPr>
          <p:cNvPr id="8" name="Footer Placeholder 3">
            <a:extLst>
              <a:ext uri="{FF2B5EF4-FFF2-40B4-BE49-F238E27FC236}">
                <a16:creationId xmlns:a16="http://schemas.microsoft.com/office/drawing/2014/main" id="{F54857D3-B96E-4664-B2A8-67698FCB84DB}"/>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64113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When </a:t>
            </a:r>
            <a:r>
              <a:rPr lang="en-US" b="1" dirty="0"/>
              <a:t>NOT</a:t>
            </a:r>
            <a:r>
              <a:rPr lang="en-US" dirty="0"/>
              <a:t> to use SARS-CoV-2 Antigen RDTs</a:t>
            </a:r>
            <a:r>
              <a:rPr lang="en-US" baseline="30000" dirty="0"/>
              <a:t>1,2</a:t>
            </a:r>
            <a:r>
              <a:rPr lang="en-US" dirty="0"/>
              <a:t>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pPr marL="0" indent="0">
              <a:buNone/>
            </a:pPr>
            <a:r>
              <a:rPr lang="en-US" dirty="0"/>
              <a:t>Based on current knowledge, do not use SARS-CoV-2 Antigen RDTs if COVID-19 is unlikely, such as: </a:t>
            </a:r>
          </a:p>
          <a:p>
            <a:pPr marL="457200" indent="-457200">
              <a:buFont typeface="+mj-lt"/>
              <a:buAutoNum type="arabicPeriod"/>
            </a:pPr>
            <a:r>
              <a:rPr lang="en-US" dirty="0"/>
              <a:t>In individuals without symptoms</a:t>
            </a:r>
            <a:r>
              <a:rPr lang="en-US" dirty="0">
                <a:solidFill>
                  <a:srgbClr val="FF0000"/>
                </a:solidFill>
              </a:rPr>
              <a:t>,</a:t>
            </a:r>
            <a:r>
              <a:rPr lang="en-US" dirty="0"/>
              <a:t> unless the person is a contact of a confirmed case (because positive results are more likely to be false positive results and confirmatory testing must be readily available to confirm these cases)</a:t>
            </a:r>
          </a:p>
          <a:p>
            <a:pPr marL="457200" indent="-457200">
              <a:buFont typeface="+mj-lt"/>
              <a:buAutoNum type="arabicPeriod"/>
            </a:pPr>
            <a:r>
              <a:rPr lang="en-US" dirty="0"/>
              <a:t>Where there are zero or only few cases (because positive test results are more likely to be false positive results)</a:t>
            </a:r>
            <a:endParaRPr lang="en-US" dirty="0">
              <a:cs typeface="Arial"/>
            </a:endParaRPr>
          </a:p>
          <a:p>
            <a:pPr marL="457200" indent="-457200">
              <a:buFont typeface="+mj-lt"/>
              <a:buAutoNum type="arabicPeriod"/>
            </a:pPr>
            <a:r>
              <a:rPr lang="en-US" dirty="0"/>
              <a:t>Where appropriate biosafety and infection prevention and control measures are lacking (because health care workers collecting the samples will be in danger of being infected)</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11</a:t>
            </a:fld>
            <a:endParaRPr lang="en-GB" sz="1000" dirty="0"/>
          </a:p>
        </p:txBody>
      </p:sp>
      <p:sp>
        <p:nvSpPr>
          <p:cNvPr id="6" name="TextBox 5">
            <a:extLst>
              <a:ext uri="{FF2B5EF4-FFF2-40B4-BE49-F238E27FC236}">
                <a16:creationId xmlns:a16="http://schemas.microsoft.com/office/drawing/2014/main" id="{B097DF57-8BC0-164C-B902-51DDF678E034}"/>
              </a:ext>
            </a:extLst>
          </p:cNvPr>
          <p:cNvSpPr txBox="1"/>
          <p:nvPr/>
        </p:nvSpPr>
        <p:spPr>
          <a:xfrm>
            <a:off x="838200" y="5866547"/>
            <a:ext cx="10003171" cy="400110"/>
          </a:xfrm>
          <a:prstGeom prst="rect">
            <a:avLst/>
          </a:prstGeom>
          <a:noFill/>
        </p:spPr>
        <p:txBody>
          <a:bodyPr wrap="square" rtlCol="0">
            <a:spAutoFit/>
          </a:bodyPr>
          <a:lstStyle/>
          <a:p>
            <a:r>
              <a:rPr lang="en-US" sz="1000" baseline="30000" dirty="0">
                <a:sym typeface="+mn-lt"/>
              </a:rPr>
              <a:t>1</a:t>
            </a:r>
            <a:r>
              <a:rPr lang="en-US" sz="1000" dirty="0">
                <a:sym typeface="+mn-lt"/>
              </a:rPr>
              <a:t> Antigen-detection in the diagnosis of SARS-CoV-2 infection using rapid immunoassays. Interim guidance – 11 September 2020. Geneva: World Health Organization; 2020.</a:t>
            </a:r>
          </a:p>
          <a:p>
            <a:r>
              <a:rPr lang="en-US" sz="1000" baseline="30000" dirty="0">
                <a:sym typeface="+mn-lt"/>
              </a:rPr>
              <a:t>2</a:t>
            </a:r>
            <a:r>
              <a:rPr lang="en-US" sz="1000" dirty="0">
                <a:sym typeface="+mn-lt"/>
              </a:rPr>
              <a:t> Note: These recommendations are based </a:t>
            </a:r>
            <a:r>
              <a:rPr lang="en-ZA" sz="1000" dirty="0"/>
              <a:t>on current information. As new evidence emerges, these recommendations may change.</a:t>
            </a:r>
            <a:endParaRPr lang="en-US" sz="1000" dirty="0">
              <a:sym typeface="+mn-lt"/>
            </a:endParaRPr>
          </a:p>
        </p:txBody>
      </p:sp>
      <p:sp>
        <p:nvSpPr>
          <p:cNvPr id="8" name="Footer Placeholder 3">
            <a:extLst>
              <a:ext uri="{FF2B5EF4-FFF2-40B4-BE49-F238E27FC236}">
                <a16:creationId xmlns:a16="http://schemas.microsoft.com/office/drawing/2014/main" id="{986FF096-BFBE-46A7-9E65-F7FAE2D19A51}"/>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218794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87BC"/>
                </a:solidFill>
                <a:effectLst/>
                <a:uLnTx/>
                <a:uFillTx/>
                <a:latin typeface="Arial" panose="020B0604020202020204"/>
                <a:ea typeface="+mj-ea"/>
                <a:cs typeface="+mj-cs"/>
              </a:rPr>
              <a:t>When </a:t>
            </a:r>
            <a:r>
              <a:rPr kumimoji="0" lang="en-US" sz="3600" b="1" i="0" u="none" strike="noStrike" kern="1200" cap="none" spc="0" normalizeH="0" baseline="0" noProof="0" dirty="0">
                <a:ln>
                  <a:noFill/>
                </a:ln>
                <a:solidFill>
                  <a:srgbClr val="0087BC"/>
                </a:solidFill>
                <a:effectLst/>
                <a:uLnTx/>
                <a:uFillTx/>
                <a:latin typeface="Arial" panose="020B0604020202020204"/>
                <a:ea typeface="+mj-ea"/>
                <a:cs typeface="+mj-cs"/>
              </a:rPr>
              <a:t>NOT</a:t>
            </a:r>
            <a:r>
              <a:rPr kumimoji="0" lang="en-US" sz="3600" b="0" i="0" u="none" strike="noStrike" kern="1200" cap="none" spc="0" normalizeH="0" baseline="0" noProof="0" dirty="0">
                <a:ln>
                  <a:noFill/>
                </a:ln>
                <a:solidFill>
                  <a:srgbClr val="0087BC"/>
                </a:solidFill>
                <a:effectLst/>
                <a:uLnTx/>
                <a:uFillTx/>
                <a:latin typeface="Arial" panose="020B0604020202020204"/>
                <a:ea typeface="+mj-ea"/>
                <a:cs typeface="+mj-cs"/>
              </a:rPr>
              <a:t> to use SARS-CoV-2 Antigen RDTs</a:t>
            </a:r>
            <a:r>
              <a:rPr kumimoji="0" lang="en-US" sz="3600" b="0" i="0" u="none" strike="noStrike" kern="1200" cap="none" spc="0" normalizeH="0" baseline="30000" noProof="0" dirty="0">
                <a:ln>
                  <a:noFill/>
                </a:ln>
                <a:solidFill>
                  <a:srgbClr val="0087BC"/>
                </a:solidFill>
                <a:effectLst/>
                <a:uLnTx/>
                <a:uFillTx/>
                <a:latin typeface="Arial" panose="020B0604020202020204"/>
                <a:ea typeface="+mj-ea"/>
                <a:cs typeface="+mj-cs"/>
              </a:rPr>
              <a:t>1,2</a:t>
            </a:r>
            <a:r>
              <a:rPr kumimoji="0" lang="en-US" sz="3600" b="0" i="0" u="none" strike="noStrike" kern="1200" cap="none" spc="0" normalizeH="0" baseline="0" noProof="0" dirty="0">
                <a:ln>
                  <a:noFill/>
                </a:ln>
                <a:solidFill>
                  <a:srgbClr val="0087BC"/>
                </a:solidFill>
                <a:effectLst/>
                <a:uLnTx/>
                <a:uFillTx/>
                <a:latin typeface="Arial" panose="020B0604020202020204"/>
                <a:ea typeface="+mj-ea"/>
                <a:cs typeface="+mj-cs"/>
              </a:rPr>
              <a:t> </a:t>
            </a:r>
            <a:endParaRPr lang="en-US" dirty="0"/>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a:xfrm>
            <a:off x="838200" y="1736203"/>
            <a:ext cx="10515600" cy="4530454"/>
          </a:xfrm>
        </p:spPr>
        <p:txBody>
          <a:bodyPr/>
          <a:lstStyle/>
          <a:p>
            <a:pPr marL="457200" indent="-457200">
              <a:buFont typeface="+mj-lt"/>
              <a:buAutoNum type="arabicPeriod" startAt="4"/>
            </a:pPr>
            <a:r>
              <a:rPr lang="en-US" dirty="0">
                <a:solidFill>
                  <a:schemeClr val="tx1">
                    <a:lumMod val="50000"/>
                  </a:schemeClr>
                </a:solidFill>
              </a:rPr>
              <a:t>W</a:t>
            </a:r>
            <a:r>
              <a:rPr lang="en-US" dirty="0"/>
              <a:t>here management of the patient would not change based on the result of the test (because there would be no benefit to the patient irrespective of the result)</a:t>
            </a:r>
          </a:p>
          <a:p>
            <a:pPr marL="457200" indent="-457200">
              <a:buFont typeface="+mj-lt"/>
              <a:buAutoNum type="arabicPeriod" startAt="4"/>
            </a:pPr>
            <a:r>
              <a:rPr lang="en-US" dirty="0">
                <a:solidFill>
                  <a:schemeClr val="tx1">
                    <a:lumMod val="50000"/>
                  </a:schemeClr>
                </a:solidFill>
              </a:rPr>
              <a:t>F</a:t>
            </a:r>
            <a:r>
              <a:rPr lang="en-US" dirty="0"/>
              <a:t>or airport or border screening at points of entry (because the likelihood of a positive result is low)</a:t>
            </a:r>
          </a:p>
          <a:p>
            <a:pPr marL="457200" indent="-457200">
              <a:buFont typeface="+mj-lt"/>
              <a:buAutoNum type="arabicPeriod" startAt="4"/>
            </a:pPr>
            <a:r>
              <a:rPr lang="en-US" dirty="0">
                <a:solidFill>
                  <a:schemeClr val="tx1">
                    <a:lumMod val="50000"/>
                  </a:schemeClr>
                </a:solidFill>
              </a:rPr>
              <a:t>I</a:t>
            </a:r>
            <a:r>
              <a:rPr lang="en-US" dirty="0"/>
              <a:t>n screening prior to blood donation (</a:t>
            </a:r>
            <a:r>
              <a:rPr lang="en-ZA" dirty="0"/>
              <a:t>because a positive </a:t>
            </a:r>
            <a:r>
              <a:rPr lang="en-US" dirty="0"/>
              <a:t>SARS-CoV-2 Antigen RDT </a:t>
            </a:r>
            <a:r>
              <a:rPr lang="en-ZA" dirty="0"/>
              <a:t>result does not mean that the virus is in the blood</a:t>
            </a:r>
            <a:r>
              <a:rPr lang="en-US" dirty="0"/>
              <a:t>)</a:t>
            </a:r>
          </a:p>
          <a:p>
            <a:pPr marL="457200" indent="-457200">
              <a:buFont typeface="+mj-lt"/>
              <a:buAutoNum type="arabicPeriod" startAt="4"/>
            </a:pPr>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12</a:t>
            </a:fld>
            <a:endParaRPr lang="en-GB" sz="1000" dirty="0"/>
          </a:p>
        </p:txBody>
      </p:sp>
      <p:sp>
        <p:nvSpPr>
          <p:cNvPr id="8" name="TextBox 7">
            <a:extLst>
              <a:ext uri="{FF2B5EF4-FFF2-40B4-BE49-F238E27FC236}">
                <a16:creationId xmlns:a16="http://schemas.microsoft.com/office/drawing/2014/main" id="{F1276325-B3D4-2049-A8BF-8B5513441151}"/>
              </a:ext>
            </a:extLst>
          </p:cNvPr>
          <p:cNvSpPr txBox="1"/>
          <p:nvPr/>
        </p:nvSpPr>
        <p:spPr>
          <a:xfrm>
            <a:off x="838200" y="5866547"/>
            <a:ext cx="10003171" cy="400110"/>
          </a:xfrm>
          <a:prstGeom prst="rect">
            <a:avLst/>
          </a:prstGeom>
          <a:noFill/>
        </p:spPr>
        <p:txBody>
          <a:bodyPr wrap="square" rtlCol="0">
            <a:spAutoFit/>
          </a:bodyPr>
          <a:lstStyle/>
          <a:p>
            <a:r>
              <a:rPr lang="en-US" sz="1000" baseline="30000" dirty="0">
                <a:sym typeface="+mn-lt"/>
              </a:rPr>
              <a:t>1</a:t>
            </a:r>
            <a:r>
              <a:rPr lang="en-US" sz="1000" dirty="0">
                <a:sym typeface="+mn-lt"/>
              </a:rPr>
              <a:t> Antigen-detection in the diagnosis of SARS-CoV-2 infection using rapid immunoassays. Interim guidance – 11 September 2020. Geneva: World Health Organization; 2020.</a:t>
            </a:r>
          </a:p>
          <a:p>
            <a:r>
              <a:rPr lang="en-US" sz="1000" baseline="30000" dirty="0">
                <a:sym typeface="+mn-lt"/>
              </a:rPr>
              <a:t>2</a:t>
            </a:r>
            <a:r>
              <a:rPr lang="en-US" sz="1000" dirty="0">
                <a:sym typeface="+mn-lt"/>
              </a:rPr>
              <a:t> Note: </a:t>
            </a:r>
            <a:r>
              <a:rPr lang="en-US" sz="1000" dirty="0">
                <a:solidFill>
                  <a:srgbClr val="FF0000"/>
                </a:solidFill>
                <a:sym typeface="+mn-lt"/>
              </a:rPr>
              <a:t>T</a:t>
            </a:r>
            <a:r>
              <a:rPr lang="en-US" sz="1000" dirty="0">
                <a:sym typeface="+mn-lt"/>
              </a:rPr>
              <a:t>hese recommendations are based </a:t>
            </a:r>
            <a:r>
              <a:rPr lang="en-ZA" sz="1000" dirty="0"/>
              <a:t>on current information. As new evidence emerges, these cases may change.</a:t>
            </a:r>
            <a:endParaRPr lang="en-US" sz="1000" dirty="0">
              <a:sym typeface="+mn-lt"/>
            </a:endParaRPr>
          </a:p>
        </p:txBody>
      </p:sp>
      <p:sp>
        <p:nvSpPr>
          <p:cNvPr id="9" name="Footer Placeholder 3">
            <a:extLst>
              <a:ext uri="{FF2B5EF4-FFF2-40B4-BE49-F238E27FC236}">
                <a16:creationId xmlns:a16="http://schemas.microsoft.com/office/drawing/2014/main" id="{5BF991D5-652D-40A7-9880-D2B43A8C2CD1}"/>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17832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Country algorithm</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pPr marL="457200" indent="-457200">
              <a:buFont typeface="+mj-lt"/>
              <a:buAutoNum type="arabicPeriod" startAt="4"/>
            </a:pPr>
            <a:endParaRPr lang="en-US" dirty="0"/>
          </a:p>
          <a:p>
            <a:r>
              <a:rPr lang="en-US" dirty="0"/>
              <a:t>Insert the country algorithm for SARS-CoV-2 Antigen RDT here </a:t>
            </a:r>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13</a:t>
            </a:fld>
            <a:endParaRPr lang="en-GB" sz="1000" dirty="0"/>
          </a:p>
        </p:txBody>
      </p:sp>
      <p:grpSp>
        <p:nvGrpSpPr>
          <p:cNvPr id="6" name="Group 5">
            <a:extLst>
              <a:ext uri="{FF2B5EF4-FFF2-40B4-BE49-F238E27FC236}">
                <a16:creationId xmlns:a16="http://schemas.microsoft.com/office/drawing/2014/main" id="{9347A7E2-3483-4E4F-9F5D-C059D5319663}"/>
              </a:ext>
            </a:extLst>
          </p:cNvPr>
          <p:cNvGrpSpPr/>
          <p:nvPr/>
        </p:nvGrpSpPr>
        <p:grpSpPr>
          <a:xfrm>
            <a:off x="8020164" y="1411853"/>
            <a:ext cx="3924069" cy="596348"/>
            <a:chOff x="7861998" y="1527451"/>
            <a:chExt cx="3924069" cy="596348"/>
          </a:xfrm>
        </p:grpSpPr>
        <p:sp>
          <p:nvSpPr>
            <p:cNvPr id="8" name="TextBox 7">
              <a:extLst>
                <a:ext uri="{FF2B5EF4-FFF2-40B4-BE49-F238E27FC236}">
                  <a16:creationId xmlns:a16="http://schemas.microsoft.com/office/drawing/2014/main" id="{A32FBB74-A386-8B4D-A043-BC5F620657C9}"/>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392E2639-5704-1747-A8D5-665BCAAC2C86}"/>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BDA53B61-631B-CA43-A8BF-AFA3863AE9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1" name="Footer Placeholder 3">
            <a:extLst>
              <a:ext uri="{FF2B5EF4-FFF2-40B4-BE49-F238E27FC236}">
                <a16:creationId xmlns:a16="http://schemas.microsoft.com/office/drawing/2014/main" id="{178127DE-2308-4B87-BA21-E63EC10D6104}"/>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167564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14</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a:xfrm>
            <a:off x="838199" y="1611765"/>
            <a:ext cx="10515600" cy="4440760"/>
          </a:xfrm>
        </p:spPr>
        <p:txBody>
          <a:bodyPr>
            <a:normAutofit fontScale="85000" lnSpcReduction="1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2020. All rights reserved.</a:t>
            </a:r>
          </a:p>
          <a:p>
            <a:pPr marL="0" indent="0">
              <a:buNone/>
              <a:defRPr/>
            </a:pPr>
            <a:endParaRPr lang="en-US" dirty="0"/>
          </a:p>
          <a:p>
            <a:pPr marL="0" indent="0">
              <a:buNone/>
              <a:defRPr/>
            </a:pPr>
            <a:r>
              <a:rPr lang="en-US" dirty="0"/>
              <a:t>Your use of these materials is subject to the “</a:t>
            </a:r>
            <a:r>
              <a:rPr lang="en-US" u="sng" dirty="0">
                <a:hlinkClick r:id="rId2"/>
              </a:rPr>
              <a:t>WHO Health Security Learning Platform, Training Materials – Terms of Use</a:t>
            </a:r>
            <a:r>
              <a:rPr lang="en-US" dirty="0"/>
              <a:t>”, which you accepted when downloading them and which are available on the Health Security Learning Platform at: </a:t>
            </a:r>
            <a:r>
              <a:rPr lang="en-US" u="sng" dirty="0">
                <a:hlinkClick r:id="rId3"/>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4"/>
              </a:rPr>
              <a:t>ihrhrt@who.int</a:t>
            </a:r>
            <a:r>
              <a:rPr lang="en-US" dirty="0"/>
              <a:t>. </a:t>
            </a:r>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2</a:t>
            </a:fld>
            <a:endParaRPr lang="en-GB" sz="1000" dirty="0"/>
          </a:p>
        </p:txBody>
      </p:sp>
      <p:sp>
        <p:nvSpPr>
          <p:cNvPr id="7" name="Footer Placeholder 3">
            <a:extLst>
              <a:ext uri="{FF2B5EF4-FFF2-40B4-BE49-F238E27FC236}">
                <a16:creationId xmlns:a16="http://schemas.microsoft.com/office/drawing/2014/main" id="{5A28FEC2-419B-A946-96B5-A2741A959CF3}"/>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231198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pPr marL="0" indent="0">
              <a:buNone/>
            </a:pPr>
            <a:r>
              <a:rPr lang="en-US" dirty="0"/>
              <a:t>At the end of this module, you will know: </a:t>
            </a:r>
          </a:p>
          <a:p>
            <a:r>
              <a:rPr lang="en-US" dirty="0"/>
              <a:t>the key recommendations for the use of SARS-CoV-2 Antigen RDTs</a:t>
            </a:r>
          </a:p>
          <a:p>
            <a:r>
              <a:rPr lang="en-US" dirty="0"/>
              <a:t>scenarios in which SARS-CoV-2 Antigen RDTs should be used </a:t>
            </a:r>
          </a:p>
          <a:p>
            <a:r>
              <a:rPr lang="en-US" dirty="0"/>
              <a:t>scenarios in which SARS-CoV-2 Antigen RDTs should </a:t>
            </a:r>
            <a:r>
              <a:rPr lang="en-US" b="1" dirty="0"/>
              <a:t>not</a:t>
            </a:r>
            <a:r>
              <a:rPr lang="en-US" dirty="0"/>
              <a:t> be used</a:t>
            </a:r>
            <a:r>
              <a:rPr lang="en-US" dirty="0">
                <a:solidFill>
                  <a:srgbClr val="FF0000"/>
                </a:solidFill>
              </a:rPr>
              <a:t>.</a:t>
            </a:r>
            <a:r>
              <a:rPr lang="en-US" dirty="0"/>
              <a:t> </a:t>
            </a:r>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3</a:t>
            </a:fld>
            <a:endParaRPr lang="en-GB" sz="1000" dirty="0"/>
          </a:p>
        </p:txBody>
      </p:sp>
      <p:sp>
        <p:nvSpPr>
          <p:cNvPr id="6" name="Footer Placeholder 3">
            <a:extLst>
              <a:ext uri="{FF2B5EF4-FFF2-40B4-BE49-F238E27FC236}">
                <a16:creationId xmlns:a16="http://schemas.microsoft.com/office/drawing/2014/main" id="{4AE8F5D6-BE6C-460C-90BF-E0B2BBB1EE3A}"/>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381421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5339A-8079-4D43-968C-2223EBA52D25}"/>
              </a:ext>
            </a:extLst>
          </p:cNvPr>
          <p:cNvSpPr>
            <a:spLocks noGrp="1"/>
          </p:cNvSpPr>
          <p:nvPr>
            <p:ph type="title"/>
          </p:nvPr>
        </p:nvSpPr>
        <p:spPr/>
        <p:txBody>
          <a:bodyPr/>
          <a:lstStyle/>
          <a:p>
            <a:r>
              <a:rPr lang="en-US" dirty="0"/>
              <a:t>Global guidance</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4</a:t>
            </a:fld>
            <a:endParaRPr lang="en-GB" sz="1000" dirty="0"/>
          </a:p>
        </p:txBody>
      </p:sp>
      <p:pic>
        <p:nvPicPr>
          <p:cNvPr id="6" name="Picture 5" descr="A screenshot of a cell phone&#10;&#10;Description automatically generated">
            <a:extLst>
              <a:ext uri="{FF2B5EF4-FFF2-40B4-BE49-F238E27FC236}">
                <a16:creationId xmlns:a16="http://schemas.microsoft.com/office/drawing/2014/main" id="{35D27355-F485-6847-8FCA-2ACA622BC3D3}"/>
              </a:ext>
            </a:extLst>
          </p:cNvPr>
          <p:cNvPicPr>
            <a:picLocks noChangeAspect="1"/>
          </p:cNvPicPr>
          <p:nvPr/>
        </p:nvPicPr>
        <p:blipFill rotWithShape="1">
          <a:blip r:embed="rId2"/>
          <a:srcRect t="5751"/>
          <a:stretch/>
        </p:blipFill>
        <p:spPr>
          <a:xfrm>
            <a:off x="7800217" y="1053411"/>
            <a:ext cx="3553582" cy="475117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A670348-6991-914E-91BE-917101DAE432}"/>
              </a:ext>
            </a:extLst>
          </p:cNvPr>
          <p:cNvSpPr txBox="1"/>
          <p:nvPr/>
        </p:nvSpPr>
        <p:spPr>
          <a:xfrm>
            <a:off x="838199" y="1643997"/>
            <a:ext cx="6342777" cy="2831544"/>
          </a:xfrm>
          <a:prstGeom prst="rect">
            <a:avLst/>
          </a:prstGeom>
          <a:noFill/>
        </p:spPr>
        <p:txBody>
          <a:bodyPr wrap="square" rtlCol="0">
            <a:spAutoFit/>
          </a:bodyPr>
          <a:lstStyle/>
          <a:p>
            <a:r>
              <a:rPr lang="en-US" sz="2000" dirty="0"/>
              <a:t>WHO has released interim guidance on the use of SARS-CoV-2 Antigen RDTs:</a:t>
            </a:r>
          </a:p>
          <a:p>
            <a:endParaRPr lang="en-US" sz="2000" dirty="0"/>
          </a:p>
          <a:p>
            <a:r>
              <a:rPr lang="en-US" sz="2000" dirty="0"/>
              <a:t>Antigen-detection in the diagnosis of SARS-CoV-2 infection using rapid immunoassays. Interim guidance – 11 September. Geneva: World Health Organization; 2020 (</a:t>
            </a:r>
            <a:r>
              <a:rPr lang="en-US" sz="2000" u="sng" dirty="0">
                <a:solidFill>
                  <a:srgbClr val="009AC9"/>
                </a:solidFill>
              </a:rPr>
              <a:t>https://apps.who.int/iris/handle/10665/334253</a:t>
            </a:r>
            <a:r>
              <a:rPr lang="en-US" sz="2000" dirty="0">
                <a:solidFill>
                  <a:schemeClr val="tx1">
                    <a:lumMod val="50000"/>
                  </a:schemeClr>
                </a:solidFill>
              </a:rPr>
              <a:t>)</a:t>
            </a:r>
          </a:p>
          <a:p>
            <a:endParaRPr lang="en-US" sz="2000" dirty="0"/>
          </a:p>
          <a:p>
            <a:endParaRPr lang="en-US" dirty="0"/>
          </a:p>
        </p:txBody>
      </p:sp>
      <p:sp>
        <p:nvSpPr>
          <p:cNvPr id="9" name="Footer Placeholder 3">
            <a:extLst>
              <a:ext uri="{FF2B5EF4-FFF2-40B4-BE49-F238E27FC236}">
                <a16:creationId xmlns:a16="http://schemas.microsoft.com/office/drawing/2014/main" id="{61ECA5EC-9623-4A28-840D-5D783246F4E0}"/>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411273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660838" y="365126"/>
            <a:ext cx="11046170" cy="942814"/>
          </a:xfrm>
        </p:spPr>
        <p:txBody>
          <a:bodyPr/>
          <a:lstStyle/>
          <a:p>
            <a:r>
              <a:rPr lang="en-US" dirty="0"/>
              <a:t>Who can be detected by SARS-CoV-2 Antigen RDTs? </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5</a:t>
            </a:fld>
            <a:endParaRPr lang="en-GB" sz="1000" dirty="0"/>
          </a:p>
        </p:txBody>
      </p:sp>
      <p:cxnSp>
        <p:nvCxnSpPr>
          <p:cNvPr id="12" name="Straight Arrow Connector 11">
            <a:extLst>
              <a:ext uri="{FF2B5EF4-FFF2-40B4-BE49-F238E27FC236}">
                <a16:creationId xmlns:a16="http://schemas.microsoft.com/office/drawing/2014/main" id="{1ACBAB1B-344F-A44F-9F74-83EBA1CE7354}"/>
              </a:ext>
            </a:extLst>
          </p:cNvPr>
          <p:cNvCxnSpPr>
            <a:cxnSpLocks/>
          </p:cNvCxnSpPr>
          <p:nvPr/>
        </p:nvCxnSpPr>
        <p:spPr>
          <a:xfrm>
            <a:off x="963312" y="5716726"/>
            <a:ext cx="9790044"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A941F9-A0DE-2245-895C-97BDBA4C9DD9}"/>
              </a:ext>
            </a:extLst>
          </p:cNvPr>
          <p:cNvSpPr txBox="1"/>
          <p:nvPr/>
        </p:nvSpPr>
        <p:spPr>
          <a:xfrm>
            <a:off x="5326590" y="5760659"/>
            <a:ext cx="1808922" cy="369332"/>
          </a:xfrm>
          <a:prstGeom prst="rect">
            <a:avLst/>
          </a:prstGeom>
          <a:noFill/>
        </p:spPr>
        <p:txBody>
          <a:bodyPr wrap="square" rtlCol="0">
            <a:spAutoFit/>
          </a:bodyPr>
          <a:lstStyle/>
          <a:p>
            <a:r>
              <a:rPr lang="en-US" dirty="0"/>
              <a:t>Time (days)</a:t>
            </a:r>
          </a:p>
        </p:txBody>
      </p:sp>
      <p:sp>
        <p:nvSpPr>
          <p:cNvPr id="14" name="Freeform: Shape 11">
            <a:extLst>
              <a:ext uri="{FF2B5EF4-FFF2-40B4-BE49-F238E27FC236}">
                <a16:creationId xmlns:a16="http://schemas.microsoft.com/office/drawing/2014/main" id="{CB9DAB35-764D-F041-936C-2261607D3DD3}"/>
              </a:ext>
            </a:extLst>
          </p:cNvPr>
          <p:cNvSpPr/>
          <p:nvPr/>
        </p:nvSpPr>
        <p:spPr>
          <a:xfrm>
            <a:off x="1440391" y="2113021"/>
            <a:ext cx="7429475" cy="3647019"/>
          </a:xfrm>
          <a:custGeom>
            <a:avLst/>
            <a:gdLst>
              <a:gd name="connsiteX0" fmla="*/ 0 w 7429475"/>
              <a:gd name="connsiteY0" fmla="*/ 3593766 h 3647019"/>
              <a:gd name="connsiteX1" fmla="*/ 874643 w 7429475"/>
              <a:gd name="connsiteY1" fmla="*/ 333731 h 3647019"/>
              <a:gd name="connsiteX2" fmla="*/ 1639956 w 7429475"/>
              <a:gd name="connsiteY2" fmla="*/ 264157 h 3647019"/>
              <a:gd name="connsiteX3" fmla="*/ 3101008 w 7429475"/>
              <a:gd name="connsiteY3" fmla="*/ 1725209 h 3647019"/>
              <a:gd name="connsiteX4" fmla="*/ 4919869 w 7429475"/>
              <a:gd name="connsiteY4" fmla="*/ 2739000 h 3647019"/>
              <a:gd name="connsiteX5" fmla="*/ 7285382 w 7429475"/>
              <a:gd name="connsiteY5" fmla="*/ 3593766 h 3647019"/>
              <a:gd name="connsiteX6" fmla="*/ 6967330 w 7429475"/>
              <a:gd name="connsiteY6" fmla="*/ 3484435 h 364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475" h="3647019">
                <a:moveTo>
                  <a:pt x="0" y="3593766"/>
                </a:moveTo>
                <a:cubicBezTo>
                  <a:pt x="300658" y="2241216"/>
                  <a:pt x="601317" y="888666"/>
                  <a:pt x="874643" y="333731"/>
                </a:cubicBezTo>
                <a:cubicBezTo>
                  <a:pt x="1147969" y="-221204"/>
                  <a:pt x="1268895" y="32244"/>
                  <a:pt x="1639956" y="264157"/>
                </a:cubicBezTo>
                <a:cubicBezTo>
                  <a:pt x="2011017" y="496070"/>
                  <a:pt x="2554356" y="1312735"/>
                  <a:pt x="3101008" y="1725209"/>
                </a:cubicBezTo>
                <a:cubicBezTo>
                  <a:pt x="3647660" y="2137683"/>
                  <a:pt x="4222473" y="2427574"/>
                  <a:pt x="4919869" y="2739000"/>
                </a:cubicBezTo>
                <a:cubicBezTo>
                  <a:pt x="5617265" y="3050426"/>
                  <a:pt x="6944139" y="3469527"/>
                  <a:pt x="7285382" y="3593766"/>
                </a:cubicBezTo>
                <a:cubicBezTo>
                  <a:pt x="7626625" y="3718005"/>
                  <a:pt x="7296977" y="3601220"/>
                  <a:pt x="6967330" y="3484435"/>
                </a:cubicBezTo>
              </a:path>
            </a:pathLst>
          </a:cu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9">
            <a:extLst>
              <a:ext uri="{FF2B5EF4-FFF2-40B4-BE49-F238E27FC236}">
                <a16:creationId xmlns:a16="http://schemas.microsoft.com/office/drawing/2014/main" id="{54CDD373-D858-9E4C-A9D3-447C949A7890}"/>
              </a:ext>
            </a:extLst>
          </p:cNvPr>
          <p:cNvSpPr/>
          <p:nvPr/>
        </p:nvSpPr>
        <p:spPr>
          <a:xfrm rot="5400000">
            <a:off x="555807" y="3751622"/>
            <a:ext cx="3597971" cy="139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C601583-441B-A640-81C1-5A71A0F1C08E}"/>
              </a:ext>
            </a:extLst>
          </p:cNvPr>
          <p:cNvSpPr txBox="1"/>
          <p:nvPr/>
        </p:nvSpPr>
        <p:spPr>
          <a:xfrm>
            <a:off x="1575208" y="1522975"/>
            <a:ext cx="1655325" cy="369332"/>
          </a:xfrm>
          <a:prstGeom prst="rect">
            <a:avLst/>
          </a:prstGeom>
          <a:noFill/>
        </p:spPr>
        <p:txBody>
          <a:bodyPr wrap="none" rtlCol="0">
            <a:spAutoFit/>
          </a:bodyPr>
          <a:lstStyle/>
          <a:p>
            <a:r>
              <a:rPr lang="en-US" dirty="0"/>
              <a:t>Symptom onset</a:t>
            </a:r>
          </a:p>
        </p:txBody>
      </p:sp>
      <p:sp>
        <p:nvSpPr>
          <p:cNvPr id="17" name="TextBox 16">
            <a:extLst>
              <a:ext uri="{FF2B5EF4-FFF2-40B4-BE49-F238E27FC236}">
                <a16:creationId xmlns:a16="http://schemas.microsoft.com/office/drawing/2014/main" id="{A40795AF-357D-D144-80E6-70BF1EA8F455}"/>
              </a:ext>
            </a:extLst>
          </p:cNvPr>
          <p:cNvSpPr txBox="1"/>
          <p:nvPr/>
        </p:nvSpPr>
        <p:spPr>
          <a:xfrm>
            <a:off x="3294046" y="5727077"/>
            <a:ext cx="268356" cy="369332"/>
          </a:xfrm>
          <a:prstGeom prst="rect">
            <a:avLst/>
          </a:prstGeom>
          <a:noFill/>
        </p:spPr>
        <p:txBody>
          <a:bodyPr wrap="square" rtlCol="0">
            <a:spAutoFit/>
          </a:bodyPr>
          <a:lstStyle/>
          <a:p>
            <a:r>
              <a:rPr lang="en-US" dirty="0"/>
              <a:t>4</a:t>
            </a:r>
          </a:p>
        </p:txBody>
      </p:sp>
      <p:sp>
        <p:nvSpPr>
          <p:cNvPr id="18" name="TextBox 17">
            <a:extLst>
              <a:ext uri="{FF2B5EF4-FFF2-40B4-BE49-F238E27FC236}">
                <a16:creationId xmlns:a16="http://schemas.microsoft.com/office/drawing/2014/main" id="{F2071DE8-4EEB-E741-B661-DE3E1B1F2573}"/>
              </a:ext>
            </a:extLst>
          </p:cNvPr>
          <p:cNvSpPr txBox="1"/>
          <p:nvPr/>
        </p:nvSpPr>
        <p:spPr>
          <a:xfrm>
            <a:off x="2795427" y="5744096"/>
            <a:ext cx="268356" cy="369332"/>
          </a:xfrm>
          <a:prstGeom prst="rect">
            <a:avLst/>
          </a:prstGeom>
          <a:noFill/>
        </p:spPr>
        <p:txBody>
          <a:bodyPr wrap="square" rtlCol="0">
            <a:spAutoFit/>
          </a:bodyPr>
          <a:lstStyle/>
          <a:p>
            <a:r>
              <a:rPr lang="en-US" dirty="0"/>
              <a:t>2</a:t>
            </a:r>
          </a:p>
        </p:txBody>
      </p:sp>
      <p:sp>
        <p:nvSpPr>
          <p:cNvPr id="19" name="TextBox 18">
            <a:extLst>
              <a:ext uri="{FF2B5EF4-FFF2-40B4-BE49-F238E27FC236}">
                <a16:creationId xmlns:a16="http://schemas.microsoft.com/office/drawing/2014/main" id="{08BF78D1-DAF9-7643-B311-0BD2C6E1817F}"/>
              </a:ext>
            </a:extLst>
          </p:cNvPr>
          <p:cNvSpPr txBox="1"/>
          <p:nvPr/>
        </p:nvSpPr>
        <p:spPr>
          <a:xfrm>
            <a:off x="2192445" y="5747411"/>
            <a:ext cx="268356" cy="369332"/>
          </a:xfrm>
          <a:prstGeom prst="rect">
            <a:avLst/>
          </a:prstGeom>
          <a:noFill/>
        </p:spPr>
        <p:txBody>
          <a:bodyPr wrap="square" rtlCol="0">
            <a:spAutoFit/>
          </a:bodyPr>
          <a:lstStyle/>
          <a:p>
            <a:r>
              <a:rPr lang="en-US" dirty="0"/>
              <a:t>0</a:t>
            </a:r>
          </a:p>
        </p:txBody>
      </p:sp>
      <p:sp>
        <p:nvSpPr>
          <p:cNvPr id="20" name="TextBox 19">
            <a:extLst>
              <a:ext uri="{FF2B5EF4-FFF2-40B4-BE49-F238E27FC236}">
                <a16:creationId xmlns:a16="http://schemas.microsoft.com/office/drawing/2014/main" id="{A79ECE63-1AA3-1742-8061-8826C7A84732}"/>
              </a:ext>
            </a:extLst>
          </p:cNvPr>
          <p:cNvSpPr txBox="1"/>
          <p:nvPr/>
        </p:nvSpPr>
        <p:spPr>
          <a:xfrm>
            <a:off x="1307872" y="5737472"/>
            <a:ext cx="460488" cy="369332"/>
          </a:xfrm>
          <a:prstGeom prst="rect">
            <a:avLst/>
          </a:prstGeom>
          <a:noFill/>
        </p:spPr>
        <p:txBody>
          <a:bodyPr wrap="square" rtlCol="0">
            <a:spAutoFit/>
          </a:bodyPr>
          <a:lstStyle/>
          <a:p>
            <a:r>
              <a:rPr lang="en-US" dirty="0"/>
              <a:t>-2</a:t>
            </a:r>
          </a:p>
        </p:txBody>
      </p:sp>
      <p:sp>
        <p:nvSpPr>
          <p:cNvPr id="21" name="TextBox 20">
            <a:extLst>
              <a:ext uri="{FF2B5EF4-FFF2-40B4-BE49-F238E27FC236}">
                <a16:creationId xmlns:a16="http://schemas.microsoft.com/office/drawing/2014/main" id="{63078652-096A-124D-A362-863DB0F3772B}"/>
              </a:ext>
            </a:extLst>
          </p:cNvPr>
          <p:cNvSpPr txBox="1"/>
          <p:nvPr/>
        </p:nvSpPr>
        <p:spPr>
          <a:xfrm>
            <a:off x="3834062" y="5740331"/>
            <a:ext cx="268356" cy="369332"/>
          </a:xfrm>
          <a:prstGeom prst="rect">
            <a:avLst/>
          </a:prstGeom>
          <a:noFill/>
        </p:spPr>
        <p:txBody>
          <a:bodyPr wrap="square" rtlCol="0">
            <a:spAutoFit/>
          </a:bodyPr>
          <a:lstStyle/>
          <a:p>
            <a:r>
              <a:rPr lang="en-US" dirty="0"/>
              <a:t>6</a:t>
            </a:r>
          </a:p>
        </p:txBody>
      </p:sp>
      <p:sp>
        <p:nvSpPr>
          <p:cNvPr id="22" name="TextBox 21">
            <a:extLst>
              <a:ext uri="{FF2B5EF4-FFF2-40B4-BE49-F238E27FC236}">
                <a16:creationId xmlns:a16="http://schemas.microsoft.com/office/drawing/2014/main" id="{AEB7F116-131B-BC4A-A926-F88AAC86061A}"/>
              </a:ext>
            </a:extLst>
          </p:cNvPr>
          <p:cNvSpPr txBox="1"/>
          <p:nvPr/>
        </p:nvSpPr>
        <p:spPr>
          <a:xfrm>
            <a:off x="8697603" y="5743646"/>
            <a:ext cx="596347" cy="369332"/>
          </a:xfrm>
          <a:prstGeom prst="rect">
            <a:avLst/>
          </a:prstGeom>
          <a:noFill/>
        </p:spPr>
        <p:txBody>
          <a:bodyPr wrap="square" rtlCol="0">
            <a:spAutoFit/>
          </a:bodyPr>
          <a:lstStyle/>
          <a:p>
            <a:r>
              <a:rPr lang="en-US" dirty="0"/>
              <a:t>20</a:t>
            </a:r>
          </a:p>
        </p:txBody>
      </p:sp>
      <p:cxnSp>
        <p:nvCxnSpPr>
          <p:cNvPr id="23" name="Straight Connector 22">
            <a:extLst>
              <a:ext uri="{FF2B5EF4-FFF2-40B4-BE49-F238E27FC236}">
                <a16:creationId xmlns:a16="http://schemas.microsoft.com/office/drawing/2014/main" id="{E75C5DBC-9EA9-9645-98FA-3AF024588F5F}"/>
              </a:ext>
            </a:extLst>
          </p:cNvPr>
          <p:cNvCxnSpPr/>
          <p:nvPr/>
        </p:nvCxnSpPr>
        <p:spPr>
          <a:xfrm>
            <a:off x="963312" y="3331335"/>
            <a:ext cx="773429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3A23E1D-14BB-AF45-9008-7485B01F3BC3}"/>
              </a:ext>
            </a:extLst>
          </p:cNvPr>
          <p:cNvSpPr txBox="1"/>
          <p:nvPr/>
        </p:nvSpPr>
        <p:spPr>
          <a:xfrm>
            <a:off x="8869866" y="3146669"/>
            <a:ext cx="2192716" cy="369332"/>
          </a:xfrm>
          <a:prstGeom prst="rect">
            <a:avLst/>
          </a:prstGeom>
          <a:noFill/>
        </p:spPr>
        <p:txBody>
          <a:bodyPr wrap="none" rtlCol="0">
            <a:spAutoFit/>
          </a:bodyPr>
          <a:lstStyle/>
          <a:p>
            <a:r>
              <a:rPr lang="en-US" dirty="0"/>
              <a:t>RDT detection cut-off</a:t>
            </a:r>
          </a:p>
        </p:txBody>
      </p:sp>
      <p:sp>
        <p:nvSpPr>
          <p:cNvPr id="25" name="TextBox 24">
            <a:extLst>
              <a:ext uri="{FF2B5EF4-FFF2-40B4-BE49-F238E27FC236}">
                <a16:creationId xmlns:a16="http://schemas.microsoft.com/office/drawing/2014/main" id="{42204F74-FB1F-4947-BBD2-0BCA36255630}"/>
              </a:ext>
            </a:extLst>
          </p:cNvPr>
          <p:cNvSpPr txBox="1"/>
          <p:nvPr/>
        </p:nvSpPr>
        <p:spPr>
          <a:xfrm>
            <a:off x="8902998" y="4779996"/>
            <a:ext cx="2182457" cy="369332"/>
          </a:xfrm>
          <a:prstGeom prst="rect">
            <a:avLst/>
          </a:prstGeom>
          <a:noFill/>
        </p:spPr>
        <p:txBody>
          <a:bodyPr wrap="none" rtlCol="0">
            <a:spAutoFit/>
          </a:bodyPr>
          <a:lstStyle/>
          <a:p>
            <a:r>
              <a:rPr lang="en-US" dirty="0"/>
              <a:t>PCR detection cut-off</a:t>
            </a:r>
          </a:p>
        </p:txBody>
      </p:sp>
      <p:cxnSp>
        <p:nvCxnSpPr>
          <p:cNvPr id="26" name="Straight Connector 25">
            <a:extLst>
              <a:ext uri="{FF2B5EF4-FFF2-40B4-BE49-F238E27FC236}">
                <a16:creationId xmlns:a16="http://schemas.microsoft.com/office/drawing/2014/main" id="{E4120DE5-02FF-4D49-AC03-B389373865AB}"/>
              </a:ext>
            </a:extLst>
          </p:cNvPr>
          <p:cNvCxnSpPr/>
          <p:nvPr/>
        </p:nvCxnSpPr>
        <p:spPr>
          <a:xfrm>
            <a:off x="956688" y="4974603"/>
            <a:ext cx="773429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B19E1E5-4387-ED4B-9333-264FE560544C}"/>
              </a:ext>
            </a:extLst>
          </p:cNvPr>
          <p:cNvSpPr txBox="1"/>
          <p:nvPr/>
        </p:nvSpPr>
        <p:spPr>
          <a:xfrm>
            <a:off x="940126" y="4004671"/>
            <a:ext cx="922680" cy="646331"/>
          </a:xfrm>
          <a:prstGeom prst="rect">
            <a:avLst/>
          </a:prstGeom>
          <a:noFill/>
        </p:spPr>
        <p:txBody>
          <a:bodyPr wrap="square" rtlCol="0">
            <a:spAutoFit/>
          </a:bodyPr>
          <a:lstStyle/>
          <a:p>
            <a:r>
              <a:rPr lang="en-US" dirty="0">
                <a:solidFill>
                  <a:srgbClr val="FF0000"/>
                </a:solidFill>
              </a:rPr>
              <a:t>Viral load</a:t>
            </a:r>
          </a:p>
        </p:txBody>
      </p:sp>
      <p:cxnSp>
        <p:nvCxnSpPr>
          <p:cNvPr id="28" name="Straight Connector 27">
            <a:extLst>
              <a:ext uri="{FF2B5EF4-FFF2-40B4-BE49-F238E27FC236}">
                <a16:creationId xmlns:a16="http://schemas.microsoft.com/office/drawing/2014/main" id="{DF1DF1F8-FF14-E141-84FF-81596B7CC3EF}"/>
              </a:ext>
            </a:extLst>
          </p:cNvPr>
          <p:cNvCxnSpPr/>
          <p:nvPr/>
        </p:nvCxnSpPr>
        <p:spPr>
          <a:xfrm flipH="1">
            <a:off x="3063783" y="2534994"/>
            <a:ext cx="230263" cy="796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26854B3-D9BF-F145-BF43-C30A32C44284}"/>
              </a:ext>
            </a:extLst>
          </p:cNvPr>
          <p:cNvCxnSpPr>
            <a:cxnSpLocks/>
          </p:cNvCxnSpPr>
          <p:nvPr/>
        </p:nvCxnSpPr>
        <p:spPr>
          <a:xfrm flipH="1">
            <a:off x="3280384" y="2687394"/>
            <a:ext cx="166063" cy="643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3B3CA93-7AF4-A34F-B149-A11B083F29B5}"/>
              </a:ext>
            </a:extLst>
          </p:cNvPr>
          <p:cNvCxnSpPr>
            <a:cxnSpLocks/>
          </p:cNvCxnSpPr>
          <p:nvPr/>
        </p:nvCxnSpPr>
        <p:spPr>
          <a:xfrm flipH="1">
            <a:off x="3481646" y="2839794"/>
            <a:ext cx="117201" cy="512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8F091E-2CF4-C748-A7C2-21466FFB7B31}"/>
              </a:ext>
            </a:extLst>
          </p:cNvPr>
          <p:cNvCxnSpPr>
            <a:cxnSpLocks/>
          </p:cNvCxnSpPr>
          <p:nvPr/>
        </p:nvCxnSpPr>
        <p:spPr>
          <a:xfrm flipH="1">
            <a:off x="3673383" y="2992194"/>
            <a:ext cx="77864" cy="338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70679B-952E-114C-A58E-59E0037B8541}"/>
              </a:ext>
            </a:extLst>
          </p:cNvPr>
          <p:cNvCxnSpPr>
            <a:cxnSpLocks/>
          </p:cNvCxnSpPr>
          <p:nvPr/>
        </p:nvCxnSpPr>
        <p:spPr>
          <a:xfrm flipH="1">
            <a:off x="3879228" y="3241530"/>
            <a:ext cx="44281" cy="89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7CA5F8-FCB6-124D-A7B2-06388F39DC43}"/>
              </a:ext>
            </a:extLst>
          </p:cNvPr>
          <p:cNvCxnSpPr/>
          <p:nvPr/>
        </p:nvCxnSpPr>
        <p:spPr>
          <a:xfrm flipH="1">
            <a:off x="2055796" y="2556031"/>
            <a:ext cx="230263" cy="796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6B8C0A-CD8A-8541-A69E-779E420E91F2}"/>
              </a:ext>
            </a:extLst>
          </p:cNvPr>
          <p:cNvCxnSpPr>
            <a:cxnSpLocks/>
          </p:cNvCxnSpPr>
          <p:nvPr/>
        </p:nvCxnSpPr>
        <p:spPr>
          <a:xfrm flipH="1">
            <a:off x="2218141" y="2116175"/>
            <a:ext cx="371871" cy="1214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29A55C-F2A8-484F-B484-6FB7E9B2FFB4}"/>
              </a:ext>
            </a:extLst>
          </p:cNvPr>
          <p:cNvCxnSpPr>
            <a:cxnSpLocks/>
          </p:cNvCxnSpPr>
          <p:nvPr/>
        </p:nvCxnSpPr>
        <p:spPr>
          <a:xfrm flipH="1">
            <a:off x="2459565" y="2194221"/>
            <a:ext cx="330898" cy="1126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F74DC0-56BD-6743-8583-C266AA9A5BF4}"/>
              </a:ext>
            </a:extLst>
          </p:cNvPr>
          <p:cNvCxnSpPr>
            <a:cxnSpLocks/>
          </p:cNvCxnSpPr>
          <p:nvPr/>
        </p:nvCxnSpPr>
        <p:spPr>
          <a:xfrm flipH="1">
            <a:off x="2666211" y="2311636"/>
            <a:ext cx="306464" cy="1047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278F81-FAE1-BE42-85CA-0BBF14A1FE0E}"/>
              </a:ext>
            </a:extLst>
          </p:cNvPr>
          <p:cNvCxnSpPr>
            <a:cxnSpLocks/>
          </p:cNvCxnSpPr>
          <p:nvPr/>
        </p:nvCxnSpPr>
        <p:spPr>
          <a:xfrm flipH="1">
            <a:off x="2857542" y="2416936"/>
            <a:ext cx="267532" cy="941768"/>
          </a:xfrm>
          <a:prstGeom prst="line">
            <a:avLst/>
          </a:prstGeom>
        </p:spPr>
        <p:style>
          <a:lnRef idx="1">
            <a:schemeClr val="accent1"/>
          </a:lnRef>
          <a:fillRef idx="0">
            <a:schemeClr val="accent1"/>
          </a:fillRef>
          <a:effectRef idx="0">
            <a:schemeClr val="accent1"/>
          </a:effectRef>
          <a:fontRef idx="minor">
            <a:schemeClr val="tx1"/>
          </a:fontRef>
        </p:style>
      </p:cxnSp>
      <p:sp>
        <p:nvSpPr>
          <p:cNvPr id="38" name="Arrow: Curved Right 42">
            <a:extLst>
              <a:ext uri="{FF2B5EF4-FFF2-40B4-BE49-F238E27FC236}">
                <a16:creationId xmlns:a16="http://schemas.microsoft.com/office/drawing/2014/main" id="{5DB75CFC-2D33-2740-B56D-D0D3D9F9BC18}"/>
              </a:ext>
            </a:extLst>
          </p:cNvPr>
          <p:cNvSpPr/>
          <p:nvPr/>
        </p:nvSpPr>
        <p:spPr>
          <a:xfrm rot="4492283">
            <a:off x="3254703" y="1784005"/>
            <a:ext cx="191737" cy="5125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TextBox 38">
            <a:extLst>
              <a:ext uri="{FF2B5EF4-FFF2-40B4-BE49-F238E27FC236}">
                <a16:creationId xmlns:a16="http://schemas.microsoft.com/office/drawing/2014/main" id="{6CA68781-886D-4445-A7B8-8E07F6B2B0E6}"/>
              </a:ext>
            </a:extLst>
          </p:cNvPr>
          <p:cNvSpPr txBox="1"/>
          <p:nvPr/>
        </p:nvSpPr>
        <p:spPr>
          <a:xfrm>
            <a:off x="3557423" y="1855628"/>
            <a:ext cx="2538577" cy="369332"/>
          </a:xfrm>
          <a:prstGeom prst="rect">
            <a:avLst/>
          </a:prstGeom>
          <a:noFill/>
        </p:spPr>
        <p:txBody>
          <a:bodyPr wrap="square" rtlCol="0">
            <a:spAutoFit/>
          </a:bodyPr>
          <a:lstStyle/>
          <a:p>
            <a:r>
              <a:rPr lang="en-US" dirty="0"/>
              <a:t>Most contagious cohort</a:t>
            </a:r>
          </a:p>
        </p:txBody>
      </p:sp>
      <p:cxnSp>
        <p:nvCxnSpPr>
          <p:cNvPr id="40" name="Straight Connector 39">
            <a:extLst>
              <a:ext uri="{FF2B5EF4-FFF2-40B4-BE49-F238E27FC236}">
                <a16:creationId xmlns:a16="http://schemas.microsoft.com/office/drawing/2014/main" id="{EC052564-F273-BA48-9AEA-6A367B18B726}"/>
              </a:ext>
            </a:extLst>
          </p:cNvPr>
          <p:cNvCxnSpPr/>
          <p:nvPr/>
        </p:nvCxnSpPr>
        <p:spPr>
          <a:xfrm>
            <a:off x="970724" y="3936530"/>
            <a:ext cx="773429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FD3244D-45C0-6246-AC10-2B3E4F0CB0B7}"/>
              </a:ext>
            </a:extLst>
          </p:cNvPr>
          <p:cNvSpPr txBox="1"/>
          <p:nvPr/>
        </p:nvSpPr>
        <p:spPr>
          <a:xfrm>
            <a:off x="8873181" y="3696629"/>
            <a:ext cx="2099934" cy="369332"/>
          </a:xfrm>
          <a:prstGeom prst="rect">
            <a:avLst/>
          </a:prstGeom>
          <a:noFill/>
        </p:spPr>
        <p:txBody>
          <a:bodyPr wrap="none" rtlCol="0">
            <a:spAutoFit/>
          </a:bodyPr>
          <a:lstStyle/>
          <a:p>
            <a:r>
              <a:rPr lang="en-US" dirty="0"/>
              <a:t>Viral culture cut-off</a:t>
            </a:r>
          </a:p>
        </p:txBody>
      </p:sp>
      <p:sp>
        <p:nvSpPr>
          <p:cNvPr id="42" name="Footer Placeholder 3">
            <a:extLst>
              <a:ext uri="{FF2B5EF4-FFF2-40B4-BE49-F238E27FC236}">
                <a16:creationId xmlns:a16="http://schemas.microsoft.com/office/drawing/2014/main" id="{107A5AAC-33AE-46C9-8F0C-57798F3D855F}"/>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358243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Recommendations (1)</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a:xfrm>
            <a:off x="838199" y="1501808"/>
            <a:ext cx="10642601" cy="4440760"/>
          </a:xfrm>
        </p:spPr>
        <p:txBody>
          <a:bodyPr vert="horz" lIns="91440" tIns="45720" rIns="91440" bIns="45720" rtlCol="0" anchor="t">
            <a:normAutofit/>
          </a:bodyPr>
          <a:lstStyle/>
          <a:p>
            <a:r>
              <a:rPr lang="en-US" sz="1800" dirty="0"/>
              <a:t>SARS-CoV-2 Antigen RDTs must meet the minimum performance requirements</a:t>
            </a:r>
            <a:r>
              <a:rPr lang="en-US" sz="1800" baseline="30000" dirty="0"/>
              <a:t>1</a:t>
            </a:r>
            <a:r>
              <a:rPr lang="en-US" sz="1800" dirty="0"/>
              <a:t> of ≥80% sensitivity and ≥97% specificity</a:t>
            </a:r>
            <a:r>
              <a:rPr lang="en-US" sz="1800" baseline="30000" dirty="0"/>
              <a:t>2</a:t>
            </a:r>
            <a:r>
              <a:rPr lang="en-US" sz="1800" dirty="0"/>
              <a:t> compared to an approved NAAT (nucleic acid amplification test) molecular test.</a:t>
            </a:r>
          </a:p>
          <a:p>
            <a:r>
              <a:rPr lang="en-US" sz="1800" dirty="0"/>
              <a:t>As SARS-CoV-2 Antigen RDTs are easy to perform and give a rapid result, they can help expand testing and decrease delays in diagnosis by shifting testing from the reference laboratory to the clinical facility. </a:t>
            </a:r>
            <a:endParaRPr lang="en-US" sz="1800" dirty="0">
              <a:cs typeface="Arial"/>
            </a:endParaRPr>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6</a:t>
            </a:fld>
            <a:endParaRPr lang="en-GB" sz="1000" dirty="0"/>
          </a:p>
        </p:txBody>
      </p:sp>
      <p:sp>
        <p:nvSpPr>
          <p:cNvPr id="4" name="TextBox 3">
            <a:extLst>
              <a:ext uri="{FF2B5EF4-FFF2-40B4-BE49-F238E27FC236}">
                <a16:creationId xmlns:a16="http://schemas.microsoft.com/office/drawing/2014/main" id="{CCF1F64E-3016-3A45-83B0-62804B0FC045}"/>
              </a:ext>
            </a:extLst>
          </p:cNvPr>
          <p:cNvSpPr txBox="1"/>
          <p:nvPr/>
        </p:nvSpPr>
        <p:spPr>
          <a:xfrm>
            <a:off x="838200" y="5942568"/>
            <a:ext cx="10003171" cy="369332"/>
          </a:xfrm>
          <a:prstGeom prst="rect">
            <a:avLst/>
          </a:prstGeom>
          <a:noFill/>
        </p:spPr>
        <p:txBody>
          <a:bodyPr wrap="square" rtlCol="0">
            <a:spAutoFit/>
          </a:bodyPr>
          <a:lstStyle/>
          <a:p>
            <a:r>
              <a:rPr lang="en-US" sz="900" baseline="30000" dirty="0">
                <a:sym typeface="+mn-lt"/>
              </a:rPr>
              <a:t>1</a:t>
            </a:r>
            <a:r>
              <a:rPr lang="en-US" sz="900" dirty="0">
                <a:sym typeface="+mn-lt"/>
              </a:rPr>
              <a:t> Antigen-detection in the diagnosis of SARS-CoV-2 infection using rapid immunoassays. Interim guidance – 11 September 2020. Geneva: World Health Organization; 2020.</a:t>
            </a:r>
          </a:p>
          <a:p>
            <a:r>
              <a:rPr lang="en-US" sz="900" baseline="30000" dirty="0">
                <a:sym typeface="+mn-lt"/>
              </a:rPr>
              <a:t>2</a:t>
            </a:r>
            <a:r>
              <a:rPr lang="en-US" sz="900" dirty="0">
                <a:sym typeface="+mn-lt"/>
              </a:rPr>
              <a:t> Sensitivity refers to the percentage of </a:t>
            </a:r>
            <a:r>
              <a:rPr lang="en-US" sz="900" dirty="0"/>
              <a:t>SARS-CoV-2 infected </a:t>
            </a:r>
            <a:r>
              <a:rPr lang="en-US" sz="900" dirty="0">
                <a:sym typeface="+mn-lt"/>
              </a:rPr>
              <a:t>patients who are correctly identified as having </a:t>
            </a:r>
            <a:r>
              <a:rPr lang="en-US" sz="900" dirty="0"/>
              <a:t>SARS-CoV-2 infection.</a:t>
            </a:r>
            <a:endParaRPr lang="en-US" sz="900" dirty="0">
              <a:sym typeface="+mn-lt"/>
            </a:endParaRPr>
          </a:p>
        </p:txBody>
      </p:sp>
      <p:sp>
        <p:nvSpPr>
          <p:cNvPr id="9" name="TextBox 8">
            <a:extLst>
              <a:ext uri="{FF2B5EF4-FFF2-40B4-BE49-F238E27FC236}">
                <a16:creationId xmlns:a16="http://schemas.microsoft.com/office/drawing/2014/main" id="{17AAC77A-7A34-6B43-840A-E357CC3C5126}"/>
              </a:ext>
            </a:extLst>
          </p:cNvPr>
          <p:cNvSpPr txBox="1"/>
          <p:nvPr/>
        </p:nvSpPr>
        <p:spPr>
          <a:xfrm>
            <a:off x="838198" y="3638736"/>
            <a:ext cx="5322143" cy="923330"/>
          </a:xfrm>
          <a:prstGeom prst="rect">
            <a:avLst/>
          </a:prstGeom>
          <a:noFill/>
        </p:spPr>
        <p:txBody>
          <a:bodyPr wrap="square" rtlCol="0">
            <a:spAutoFit/>
          </a:bodyPr>
          <a:lstStyle/>
          <a:p>
            <a:pPr marL="285750" indent="-285750">
              <a:buClr>
                <a:srgbClr val="009AC9"/>
              </a:buClr>
              <a:buFont typeface="Arial" panose="020B0604020202020204" pitchFamily="34" charset="0"/>
              <a:buChar char="•"/>
            </a:pPr>
            <a:r>
              <a:rPr lang="en-US" dirty="0"/>
              <a:t>The trade-off for simplicity is a decrease in sensitivity compared to NAAT molecular tests.</a:t>
            </a:r>
          </a:p>
          <a:p>
            <a:endParaRPr lang="en-US" dirty="0"/>
          </a:p>
        </p:txBody>
      </p:sp>
      <p:pic>
        <p:nvPicPr>
          <p:cNvPr id="56" name="Picture 55">
            <a:extLst>
              <a:ext uri="{FF2B5EF4-FFF2-40B4-BE49-F238E27FC236}">
                <a16:creationId xmlns:a16="http://schemas.microsoft.com/office/drawing/2014/main" id="{7097981B-44BB-1D4B-B17D-4CEE20522E93}"/>
              </a:ext>
            </a:extLst>
          </p:cNvPr>
          <p:cNvPicPr>
            <a:picLocks noChangeAspect="1"/>
          </p:cNvPicPr>
          <p:nvPr/>
        </p:nvPicPr>
        <p:blipFill rotWithShape="1">
          <a:blip r:embed="rId2"/>
          <a:srcRect l="7892" t="24461" r="5784" b="20967"/>
          <a:stretch/>
        </p:blipFill>
        <p:spPr>
          <a:xfrm>
            <a:off x="6096000" y="3368786"/>
            <a:ext cx="5808261" cy="2594758"/>
          </a:xfrm>
          <a:prstGeom prst="rect">
            <a:avLst/>
          </a:prstGeom>
        </p:spPr>
      </p:pic>
      <p:grpSp>
        <p:nvGrpSpPr>
          <p:cNvPr id="6" name="Group 5">
            <a:extLst>
              <a:ext uri="{FF2B5EF4-FFF2-40B4-BE49-F238E27FC236}">
                <a16:creationId xmlns:a16="http://schemas.microsoft.com/office/drawing/2014/main" id="{0C36BC77-CD22-5F49-AFAC-BA5385D0F742}"/>
              </a:ext>
            </a:extLst>
          </p:cNvPr>
          <p:cNvGrpSpPr/>
          <p:nvPr/>
        </p:nvGrpSpPr>
        <p:grpSpPr>
          <a:xfrm>
            <a:off x="2780190" y="4327297"/>
            <a:ext cx="3904389" cy="1421832"/>
            <a:chOff x="2780190" y="4034220"/>
            <a:chExt cx="4784835" cy="1421832"/>
          </a:xfrm>
        </p:grpSpPr>
        <p:sp>
          <p:nvSpPr>
            <p:cNvPr id="13" name="Bent Up Arrow 12">
              <a:extLst>
                <a:ext uri="{FF2B5EF4-FFF2-40B4-BE49-F238E27FC236}">
                  <a16:creationId xmlns:a16="http://schemas.microsoft.com/office/drawing/2014/main" id="{4D9C0B28-9C36-0646-8BF6-E60388231133}"/>
                </a:ext>
              </a:extLst>
            </p:cNvPr>
            <p:cNvSpPr/>
            <p:nvPr/>
          </p:nvSpPr>
          <p:spPr>
            <a:xfrm rot="5400000">
              <a:off x="4717145" y="2097265"/>
              <a:ext cx="910925" cy="4784835"/>
            </a:xfrm>
            <a:prstGeom prst="bentUpArrow">
              <a:avLst>
                <a:gd name="adj1" fmla="val 43461"/>
                <a:gd name="adj2" fmla="val 42176"/>
                <a:gd name="adj3" fmla="val 39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A7572D4-1DD9-ED48-92EC-187B76A40C23}"/>
                </a:ext>
              </a:extLst>
            </p:cNvPr>
            <p:cNvSpPr txBox="1"/>
            <p:nvPr/>
          </p:nvSpPr>
          <p:spPr>
            <a:xfrm>
              <a:off x="3487804" y="4855888"/>
              <a:ext cx="2608195" cy="600164"/>
            </a:xfrm>
            <a:prstGeom prst="rect">
              <a:avLst/>
            </a:prstGeom>
            <a:noFill/>
          </p:spPr>
          <p:txBody>
            <a:bodyPr wrap="square" rtlCol="0">
              <a:spAutoFit/>
            </a:bodyPr>
            <a:lstStyle/>
            <a:p>
              <a:pPr algn="ctr"/>
              <a:r>
                <a:rPr lang="en-US" sz="1100" b="1" dirty="0">
                  <a:solidFill>
                    <a:srgbClr val="009AC9"/>
                  </a:solidFill>
                </a:rPr>
                <a:t>These cases could be missed if only</a:t>
              </a:r>
              <a:r>
                <a:rPr lang="en-US" sz="1100" b="1" dirty="0">
                  <a:solidFill>
                    <a:srgbClr val="FF0000"/>
                  </a:solidFill>
                </a:rPr>
                <a:t> </a:t>
              </a:r>
              <a:r>
                <a:rPr lang="en-US" sz="1100" b="1" dirty="0">
                  <a:solidFill>
                    <a:srgbClr val="009AC9"/>
                  </a:solidFill>
                </a:rPr>
                <a:t>a SARS-CoV-2 Antigen RDT is performed.   </a:t>
              </a:r>
            </a:p>
          </p:txBody>
        </p:sp>
      </p:grpSp>
      <p:sp>
        <p:nvSpPr>
          <p:cNvPr id="12" name="Footer Placeholder 3">
            <a:extLst>
              <a:ext uri="{FF2B5EF4-FFF2-40B4-BE49-F238E27FC236}">
                <a16:creationId xmlns:a16="http://schemas.microsoft.com/office/drawing/2014/main" id="{28306545-6BC6-4BEA-9E84-3C082CC4F9DA}"/>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218962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Recommendations (2)</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r>
              <a:rPr lang="en-US" dirty="0"/>
              <a:t>SARS-CoV-2 Antigen RDT </a:t>
            </a:r>
            <a:r>
              <a:rPr lang="en-US" dirty="0">
                <a:ea typeface="+mn-lt"/>
                <a:cs typeface="+mn-lt"/>
              </a:rPr>
              <a:t>testing</a:t>
            </a:r>
            <a:r>
              <a:rPr lang="en-US" dirty="0"/>
              <a:t> can be considered if there is widespread community transmission of COVID-19, the health system is over-burdened, and it is not possible to test all suspected cases by molecular testing methods.</a:t>
            </a:r>
            <a:r>
              <a:rPr lang="en-US" baseline="30000" dirty="0"/>
              <a:t>1</a:t>
            </a:r>
          </a:p>
          <a:p>
            <a:r>
              <a:rPr lang="en-US" dirty="0"/>
              <a:t>SARS-CoV-2 Antigen RDT testing should be conducted by trained operators in strict accordance with the manufacturer’s instructions early in the disease (just prior to or in the first 5–7 days after symptom onset) when viral loads are highest.</a:t>
            </a:r>
            <a:r>
              <a:rPr lang="en-US" baseline="30000" dirty="0"/>
              <a:t>1</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7</a:t>
            </a:fld>
            <a:endParaRPr lang="en-GB" sz="1000" dirty="0"/>
          </a:p>
        </p:txBody>
      </p:sp>
      <p:sp>
        <p:nvSpPr>
          <p:cNvPr id="6" name="TextBox 5">
            <a:extLst>
              <a:ext uri="{FF2B5EF4-FFF2-40B4-BE49-F238E27FC236}">
                <a16:creationId xmlns:a16="http://schemas.microsoft.com/office/drawing/2014/main" id="{55C73FA5-ECC0-C942-889C-9A990B58A8E7}"/>
              </a:ext>
            </a:extLst>
          </p:cNvPr>
          <p:cNvSpPr txBox="1"/>
          <p:nvPr/>
        </p:nvSpPr>
        <p:spPr>
          <a:xfrm>
            <a:off x="838200" y="6013600"/>
            <a:ext cx="10003171" cy="230832"/>
          </a:xfrm>
          <a:prstGeom prst="rect">
            <a:avLst/>
          </a:prstGeom>
          <a:noFill/>
        </p:spPr>
        <p:txBody>
          <a:bodyPr wrap="square" rtlCol="0">
            <a:spAutoFit/>
          </a:bodyPr>
          <a:lstStyle/>
          <a:p>
            <a:r>
              <a:rPr lang="en-US" sz="900" baseline="30000" dirty="0">
                <a:sym typeface="+mn-lt"/>
              </a:rPr>
              <a:t>1</a:t>
            </a:r>
            <a:r>
              <a:rPr lang="en-US" sz="900" dirty="0">
                <a:sym typeface="+mn-lt"/>
              </a:rPr>
              <a:t> Antigen-detection in the diagnosis of SARS-CoV-2 infection using rapid immunoassays. Interim guidance – 11 September 2020. Geneva: World Health Organization; 2020.</a:t>
            </a:r>
          </a:p>
        </p:txBody>
      </p:sp>
      <p:sp>
        <p:nvSpPr>
          <p:cNvPr id="8" name="Footer Placeholder 3">
            <a:extLst>
              <a:ext uri="{FF2B5EF4-FFF2-40B4-BE49-F238E27FC236}">
                <a16:creationId xmlns:a16="http://schemas.microsoft.com/office/drawing/2014/main" id="{429901D8-9F00-42D7-B5BE-CF168E28F237}"/>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403282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Recommendations (3)</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a:xfrm>
            <a:off x="838200" y="1736203"/>
            <a:ext cx="6960725" cy="4440760"/>
          </a:xfrm>
        </p:spPr>
        <p:txBody>
          <a:bodyPr/>
          <a:lstStyle/>
          <a:p>
            <a:pPr marL="0" indent="0">
              <a:buNone/>
            </a:pPr>
            <a:r>
              <a:rPr lang="en-US" dirty="0"/>
              <a:t>For initial introduction of SARS-CoV-2 Antigen RDTs into clinical use, consider selecting some settings where molecular confirmatory testing is available in order to:</a:t>
            </a:r>
            <a:r>
              <a:rPr lang="en-US" baseline="30000" dirty="0"/>
              <a:t>1</a:t>
            </a:r>
            <a:endParaRPr lang="en-ZA" baseline="30000" dirty="0"/>
          </a:p>
          <a:p>
            <a:pPr marL="457200" indent="-457200">
              <a:buFont typeface="+mj-lt"/>
              <a:buAutoNum type="arabicPeriod"/>
            </a:pPr>
            <a:r>
              <a:rPr lang="en-US" dirty="0">
                <a:solidFill>
                  <a:schemeClr val="tx1">
                    <a:lumMod val="50000"/>
                  </a:schemeClr>
                </a:solidFill>
              </a:rPr>
              <a:t>G</a:t>
            </a:r>
            <a:r>
              <a:rPr lang="en-US" dirty="0"/>
              <a:t>ive staff confidence in the SARS-CoV-2 Antigen RDT(s)</a:t>
            </a:r>
            <a:endParaRPr lang="en-ZA" dirty="0"/>
          </a:p>
          <a:p>
            <a:pPr marL="457200" indent="-457200">
              <a:buFont typeface="+mj-lt"/>
              <a:buAutoNum type="arabicPeriod"/>
            </a:pPr>
            <a:r>
              <a:rPr lang="en-US" dirty="0">
                <a:solidFill>
                  <a:schemeClr val="tx1">
                    <a:lumMod val="50000"/>
                  </a:schemeClr>
                </a:solidFill>
              </a:rPr>
              <a:t>C</a:t>
            </a:r>
            <a:r>
              <a:rPr lang="en-US" dirty="0"/>
              <a:t>onfirm performance of the SARS-CoV-2 Antigen RDT(s)</a:t>
            </a:r>
            <a:endParaRPr lang="en-ZA" dirty="0"/>
          </a:p>
          <a:p>
            <a:pPr marL="457200" indent="-457200">
              <a:buFont typeface="+mj-lt"/>
              <a:buAutoNum type="arabicPeriod"/>
            </a:pPr>
            <a:r>
              <a:rPr lang="en-US" dirty="0">
                <a:solidFill>
                  <a:schemeClr val="tx1">
                    <a:lumMod val="50000"/>
                  </a:schemeClr>
                </a:solidFill>
              </a:rPr>
              <a:t>T</a:t>
            </a:r>
            <a:r>
              <a:rPr lang="en-US" dirty="0"/>
              <a:t>roubleshoot any implementation issues</a:t>
            </a:r>
            <a:endParaRPr lang="en-ZA"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8</a:t>
            </a:fld>
            <a:endParaRPr lang="en-GB" sz="1000" dirty="0"/>
          </a:p>
        </p:txBody>
      </p:sp>
      <p:sp>
        <p:nvSpPr>
          <p:cNvPr id="6" name="TextBox 5">
            <a:extLst>
              <a:ext uri="{FF2B5EF4-FFF2-40B4-BE49-F238E27FC236}">
                <a16:creationId xmlns:a16="http://schemas.microsoft.com/office/drawing/2014/main" id="{927C8BDC-2D60-C64A-B61C-8A777ABCC7A1}"/>
              </a:ext>
            </a:extLst>
          </p:cNvPr>
          <p:cNvSpPr txBox="1"/>
          <p:nvPr/>
        </p:nvSpPr>
        <p:spPr>
          <a:xfrm>
            <a:off x="838200" y="6013600"/>
            <a:ext cx="10003171" cy="230832"/>
          </a:xfrm>
          <a:prstGeom prst="rect">
            <a:avLst/>
          </a:prstGeom>
          <a:noFill/>
        </p:spPr>
        <p:txBody>
          <a:bodyPr wrap="square" rtlCol="0">
            <a:spAutoFit/>
          </a:bodyPr>
          <a:lstStyle/>
          <a:p>
            <a:r>
              <a:rPr lang="en-US" sz="900" baseline="30000" dirty="0">
                <a:sym typeface="+mn-lt"/>
              </a:rPr>
              <a:t>1</a:t>
            </a:r>
            <a:r>
              <a:rPr lang="en-US" sz="900" dirty="0">
                <a:sym typeface="+mn-lt"/>
              </a:rPr>
              <a:t> Antigen-detection in the diagnosis of SARS-CoV-2 infection using rapid immunoassays. Interim guidance – 11 September 2020. Geneva: World Health Organization; 2020.</a:t>
            </a:r>
          </a:p>
        </p:txBody>
      </p:sp>
      <p:pic>
        <p:nvPicPr>
          <p:cNvPr id="8" name="Picture 7" descr="Shape&#10;&#10;Description automatically generated">
            <a:extLst>
              <a:ext uri="{FF2B5EF4-FFF2-40B4-BE49-F238E27FC236}">
                <a16:creationId xmlns:a16="http://schemas.microsoft.com/office/drawing/2014/main" id="{70348170-A507-0140-A5E9-54F16C2F2480}"/>
              </a:ext>
            </a:extLst>
          </p:cNvPr>
          <p:cNvPicPr>
            <a:picLocks noChangeAspect="1"/>
          </p:cNvPicPr>
          <p:nvPr/>
        </p:nvPicPr>
        <p:blipFill>
          <a:blip r:embed="rId2"/>
          <a:stretch>
            <a:fillRect/>
          </a:stretch>
        </p:blipFill>
        <p:spPr>
          <a:xfrm>
            <a:off x="7798925" y="1090904"/>
            <a:ext cx="3810000" cy="3810000"/>
          </a:xfrm>
          <a:prstGeom prst="rect">
            <a:avLst/>
          </a:prstGeom>
        </p:spPr>
      </p:pic>
      <p:sp>
        <p:nvSpPr>
          <p:cNvPr id="9" name="Footer Placeholder 3">
            <a:extLst>
              <a:ext uri="{FF2B5EF4-FFF2-40B4-BE49-F238E27FC236}">
                <a16:creationId xmlns:a16="http://schemas.microsoft.com/office/drawing/2014/main" id="{47A9E105-4F78-47A4-8650-865C132BE9C4}"/>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180888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When to use SARS-CoV-2 Antigen RDTs</a:t>
            </a:r>
            <a:r>
              <a:rPr lang="en-US" baseline="30000" dirty="0"/>
              <a:t>1</a:t>
            </a:r>
            <a:endParaRPr lang="en-US" dirty="0"/>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normAutofit/>
          </a:bodyPr>
          <a:lstStyle/>
          <a:p>
            <a:pPr marL="457200" indent="-457200">
              <a:buFont typeface="+mj-lt"/>
              <a:buAutoNum type="arabicPeriod"/>
            </a:pPr>
            <a:r>
              <a:rPr lang="en-US" dirty="0"/>
              <a:t>To respond to suspected outbreaks in institutions or semi-closed communities where NAAT molecular testing is not available </a:t>
            </a:r>
          </a:p>
          <a:p>
            <a:pPr marL="457200" indent="-457200">
              <a:buFont typeface="+mj-lt"/>
              <a:buAutoNum type="arabicPeriod"/>
            </a:pPr>
            <a:r>
              <a:rPr lang="en-US" dirty="0"/>
              <a:t>To support outbreak investigations (e.g., schools, long-term care or nursing care homes, workplaces, etc.)</a:t>
            </a:r>
          </a:p>
          <a:p>
            <a:pPr marL="457200" indent="-457200">
              <a:buFont typeface="+mj-lt"/>
              <a:buAutoNum type="arabicPeriod"/>
            </a:pPr>
            <a:r>
              <a:rPr lang="en-US" dirty="0"/>
              <a:t>To monitor trends in COVID-19 rates in communities and among essential workers and health workers </a:t>
            </a:r>
          </a:p>
          <a:p>
            <a:pPr marL="457200" indent="-457200">
              <a:buFont typeface="+mj-lt"/>
              <a:buAutoNum type="arabicPeriod"/>
            </a:pPr>
            <a:r>
              <a:rPr lang="en-US" dirty="0"/>
              <a:t>To detect positive cases in health facilities and in communities with widespread transmission</a:t>
            </a:r>
          </a:p>
          <a:p>
            <a:pPr marL="457200" indent="-457200">
              <a:buFont typeface="+mj-lt"/>
              <a:buAutoNum type="arabicPeriod"/>
            </a:pPr>
            <a:r>
              <a:rPr lang="en-US" dirty="0"/>
              <a:t>To test asymptomatic contacts of cases, even if SARS-CoV-2 Antigen RDTs are not specifically authorized for this use because the viral loads are expected to be comparable in people who have not yet developed symptoms</a:t>
            </a:r>
            <a:r>
              <a:rPr lang="en-US" dirty="0">
                <a:solidFill>
                  <a:srgbClr val="FF0000"/>
                </a:solidFill>
              </a:rPr>
              <a:t>.</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9</a:t>
            </a:fld>
            <a:endParaRPr lang="en-GB" sz="1000" dirty="0"/>
          </a:p>
        </p:txBody>
      </p:sp>
      <p:sp>
        <p:nvSpPr>
          <p:cNvPr id="6" name="TextBox 5">
            <a:extLst>
              <a:ext uri="{FF2B5EF4-FFF2-40B4-BE49-F238E27FC236}">
                <a16:creationId xmlns:a16="http://schemas.microsoft.com/office/drawing/2014/main" id="{A698F7B4-2FBB-794F-891F-91E8062F374D}"/>
              </a:ext>
            </a:extLst>
          </p:cNvPr>
          <p:cNvSpPr txBox="1"/>
          <p:nvPr/>
        </p:nvSpPr>
        <p:spPr>
          <a:xfrm>
            <a:off x="838200" y="6013600"/>
            <a:ext cx="10003171" cy="230832"/>
          </a:xfrm>
          <a:prstGeom prst="rect">
            <a:avLst/>
          </a:prstGeom>
          <a:noFill/>
        </p:spPr>
        <p:txBody>
          <a:bodyPr wrap="square" rtlCol="0">
            <a:spAutoFit/>
          </a:bodyPr>
          <a:lstStyle/>
          <a:p>
            <a:r>
              <a:rPr lang="en-US" sz="900" baseline="30000" dirty="0">
                <a:sym typeface="+mn-lt"/>
              </a:rPr>
              <a:t>1</a:t>
            </a:r>
            <a:r>
              <a:rPr lang="en-US" sz="900" dirty="0">
                <a:sym typeface="+mn-lt"/>
              </a:rPr>
              <a:t> Antigen-detection in the diagnosis of SARS-CoV-2 infection using rapid immunoassays. Interim guidance – 11 September 2020. Geneva: World Health Organization; 2020.</a:t>
            </a:r>
          </a:p>
        </p:txBody>
      </p:sp>
      <p:sp>
        <p:nvSpPr>
          <p:cNvPr id="8" name="Footer Placeholder 3">
            <a:extLst>
              <a:ext uri="{FF2B5EF4-FFF2-40B4-BE49-F238E27FC236}">
                <a16:creationId xmlns:a16="http://schemas.microsoft.com/office/drawing/2014/main" id="{6195016A-270C-4AFB-93AB-FE91C6CDB88F}"/>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SARS-CoV-2 testing strategies</a:t>
            </a:r>
          </a:p>
        </p:txBody>
      </p:sp>
    </p:spTree>
    <p:extLst>
      <p:ext uri="{BB962C8B-B14F-4D97-AF65-F5344CB8AC3E}">
        <p14:creationId xmlns:p14="http://schemas.microsoft.com/office/powerpoint/2010/main" val="401412131"/>
      </p:ext>
    </p:extLst>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2791</TotalTime>
  <Words>1231</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03</vt:lpstr>
      <vt:lpstr>Disclaimer</vt:lpstr>
      <vt:lpstr>Learning objectives</vt:lpstr>
      <vt:lpstr>Global guidance</vt:lpstr>
      <vt:lpstr>Who can be detected by SARS-CoV-2 Antigen RDTs? </vt:lpstr>
      <vt:lpstr>Recommendations (1)</vt:lpstr>
      <vt:lpstr>Recommendations (2)</vt:lpstr>
      <vt:lpstr>Recommendations (3)</vt:lpstr>
      <vt:lpstr>When to use SARS-CoV-2 Antigen RDTs1</vt:lpstr>
      <vt:lpstr>Repeat and confirmatory testing1</vt:lpstr>
      <vt:lpstr>When NOT to use SARS-CoV-2 Antigen RDTs1,2 </vt:lpstr>
      <vt:lpstr>When NOT to use SARS-CoV-2 Antigen RDTs1,2 </vt:lpstr>
      <vt:lpstr>Country algorithm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BARNADAS, Céline</cp:lastModifiedBy>
  <cp:revision>92</cp:revision>
  <cp:lastPrinted>2020-10-28T13:26:40Z</cp:lastPrinted>
  <dcterms:created xsi:type="dcterms:W3CDTF">2020-10-08T10:02:18Z</dcterms:created>
  <dcterms:modified xsi:type="dcterms:W3CDTF">2020-11-10T09:03:56Z</dcterms:modified>
</cp:coreProperties>
</file>