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324" r:id="rId3"/>
    <p:sldId id="327" r:id="rId4"/>
    <p:sldId id="328" r:id="rId5"/>
    <p:sldId id="257" r:id="rId6"/>
    <p:sldId id="265" r:id="rId7"/>
    <p:sldId id="258" r:id="rId8"/>
    <p:sldId id="259" r:id="rId9"/>
    <p:sldId id="264" r:id="rId10"/>
    <p:sldId id="263" r:id="rId11"/>
    <p:sldId id="266" r:id="rId12"/>
    <p:sldId id="267" r:id="rId13"/>
    <p:sldId id="268" r:id="rId14"/>
    <p:sldId id="269" r:id="rId15"/>
    <p:sldId id="260" r:id="rId16"/>
    <p:sldId id="310" r:id="rId17"/>
    <p:sldId id="323" r:id="rId18"/>
    <p:sldId id="295" r:id="rId19"/>
    <p:sldId id="296" r:id="rId20"/>
    <p:sldId id="297" r:id="rId21"/>
    <p:sldId id="298" r:id="rId22"/>
    <p:sldId id="320" r:id="rId23"/>
    <p:sldId id="299" r:id="rId24"/>
    <p:sldId id="300" r:id="rId25"/>
    <p:sldId id="321" r:id="rId26"/>
    <p:sldId id="318" r:id="rId27"/>
    <p:sldId id="319" r:id="rId28"/>
    <p:sldId id="301" r:id="rId29"/>
    <p:sldId id="302" r:id="rId30"/>
    <p:sldId id="303" r:id="rId31"/>
    <p:sldId id="304" r:id="rId32"/>
    <p:sldId id="314" r:id="rId33"/>
    <p:sldId id="315" r:id="rId34"/>
    <p:sldId id="316" r:id="rId35"/>
    <p:sldId id="317" r:id="rId36"/>
    <p:sldId id="305" r:id="rId37"/>
    <p:sldId id="311" r:id="rId38"/>
    <p:sldId id="312" r:id="rId39"/>
    <p:sldId id="313" r:id="rId40"/>
    <p:sldId id="307" r:id="rId41"/>
    <p:sldId id="261" r:id="rId42"/>
    <p:sldId id="262" r:id="rId43"/>
    <p:sldId id="270" r:id="rId44"/>
    <p:sldId id="306" r:id="rId45"/>
    <p:sldId id="271" r:id="rId46"/>
    <p:sldId id="272" r:id="rId47"/>
    <p:sldId id="273" r:id="rId48"/>
    <p:sldId id="308" r:id="rId49"/>
    <p:sldId id="283" r:id="rId50"/>
    <p:sldId id="325" r:id="rId51"/>
    <p:sldId id="326" r:id="rId52"/>
    <p:sldId id="329" r:id="rId53"/>
    <p:sldId id="284" r:id="rId54"/>
    <p:sldId id="285" r:id="rId55"/>
    <p:sldId id="286" r:id="rId56"/>
    <p:sldId id="287" r:id="rId57"/>
    <p:sldId id="293" r:id="rId58"/>
    <p:sldId id="33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110" d="100"/>
          <a:sy n="110" d="100"/>
        </p:scale>
        <p:origin x="1680" y="16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8F647-9059-B541-AE79-935C07F5002C}" type="datetimeFigureOut">
              <a:rPr lang="en-US" smtClean="0"/>
              <a:t>5/31/23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B873C-FED5-164C-B4F7-F7107A121698}" type="slidenum">
              <a:rPr lang="en-US" smtClean="0"/>
              <a:t>‹#›</a:t>
            </a:fld>
            <a:endParaRPr lang="en-US"/>
          </a:p>
        </p:txBody>
      </p:sp>
    </p:spTree>
    <p:extLst>
      <p:ext uri="{BB962C8B-B14F-4D97-AF65-F5344CB8AC3E}">
        <p14:creationId xmlns:p14="http://schemas.microsoft.com/office/powerpoint/2010/main" val="2324972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B873C-FED5-164C-B4F7-F7107A121698}" type="slidenum">
              <a:rPr lang="en-US" smtClean="0"/>
              <a:t>6</a:t>
            </a:fld>
            <a:endParaRPr lang="en-US"/>
          </a:p>
        </p:txBody>
      </p:sp>
    </p:spTree>
    <p:extLst>
      <p:ext uri="{BB962C8B-B14F-4D97-AF65-F5344CB8AC3E}">
        <p14:creationId xmlns:p14="http://schemas.microsoft.com/office/powerpoint/2010/main" val="40502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AEB618-7CEC-2544-8D38-7FB24C153595}"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360361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EB618-7CEC-2544-8D38-7FB24C153595}"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107275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EB618-7CEC-2544-8D38-7FB24C153595}"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199899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EB618-7CEC-2544-8D38-7FB24C153595}"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166127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EB618-7CEC-2544-8D38-7FB24C153595}"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427711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AEB618-7CEC-2544-8D38-7FB24C153595}"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312882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AEB618-7CEC-2544-8D38-7FB24C153595}" type="datetimeFigureOut">
              <a:rPr lang="en-US" smtClean="0"/>
              <a:t>5/31/23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11685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AEB618-7CEC-2544-8D38-7FB24C153595}" type="datetimeFigureOut">
              <a:rPr lang="en-US" smtClean="0"/>
              <a:t>5/31/23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179811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EB618-7CEC-2544-8D38-7FB24C153595}" type="datetimeFigureOut">
              <a:rPr lang="en-US" smtClean="0"/>
              <a:t>5/31/23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352919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EB618-7CEC-2544-8D38-7FB24C153595}"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63564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EB618-7CEC-2544-8D38-7FB24C153595}"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0970C-C1A4-FA48-BDD8-9B100FD2A99D}" type="slidenum">
              <a:rPr lang="en-US" smtClean="0"/>
              <a:t>‹#›</a:t>
            </a:fld>
            <a:endParaRPr lang="en-US"/>
          </a:p>
        </p:txBody>
      </p:sp>
    </p:spTree>
    <p:extLst>
      <p:ext uri="{BB962C8B-B14F-4D97-AF65-F5344CB8AC3E}">
        <p14:creationId xmlns:p14="http://schemas.microsoft.com/office/powerpoint/2010/main" val="230372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EB618-7CEC-2544-8D38-7FB24C153595}" type="datetimeFigureOut">
              <a:rPr lang="en-US" smtClean="0"/>
              <a:t>5/31/23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0970C-C1A4-FA48-BDD8-9B100FD2A99D}" type="slidenum">
              <a:rPr lang="en-US" smtClean="0"/>
              <a:t>‹#›</a:t>
            </a:fld>
            <a:endParaRPr lang="en-US"/>
          </a:p>
        </p:txBody>
      </p:sp>
    </p:spTree>
    <p:extLst>
      <p:ext uri="{BB962C8B-B14F-4D97-AF65-F5344CB8AC3E}">
        <p14:creationId xmlns:p14="http://schemas.microsoft.com/office/powerpoint/2010/main" val="385670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TSEPAMO STUDY</a:t>
            </a:r>
            <a:br>
              <a:rPr lang="en-US" sz="3600" dirty="0"/>
            </a:br>
            <a:r>
              <a:rPr lang="en-US" sz="3600" dirty="0"/>
              <a:t>Newborn Surface Examination and Congenital Anomalies</a:t>
            </a:r>
          </a:p>
        </p:txBody>
      </p:sp>
      <p:sp>
        <p:nvSpPr>
          <p:cNvPr id="4" name="Subtitle 3"/>
          <p:cNvSpPr>
            <a:spLocks noGrp="1"/>
          </p:cNvSpPr>
          <p:nvPr>
            <p:ph type="subTitle" idx="1"/>
          </p:nvPr>
        </p:nvSpPr>
        <p:spPr/>
        <p:txBody>
          <a:bodyPr/>
          <a:lstStyle/>
          <a:p>
            <a:r>
              <a:rPr lang="en-US" dirty="0">
                <a:solidFill>
                  <a:srgbClr val="FF0000"/>
                </a:solidFill>
                <a:latin typeface="Times New Roman"/>
                <a:cs typeface="Times New Roman"/>
              </a:rPr>
              <a:t>Health Care Professionals Training</a:t>
            </a:r>
          </a:p>
          <a:p>
            <a:r>
              <a:rPr lang="en-US" dirty="0">
                <a:solidFill>
                  <a:schemeClr val="tx1"/>
                </a:solidFill>
                <a:latin typeface="Times New Roman"/>
                <a:cs typeface="Times New Roman"/>
              </a:rPr>
              <a:t>MODIEGI D DISEKO</a:t>
            </a:r>
          </a:p>
          <a:p>
            <a:endParaRPr lang="en-US" dirty="0"/>
          </a:p>
        </p:txBody>
      </p:sp>
    </p:spTree>
    <p:extLst>
      <p:ext uri="{BB962C8B-B14F-4D97-AF65-F5344CB8AC3E}">
        <p14:creationId xmlns:p14="http://schemas.microsoft.com/office/powerpoint/2010/main" val="77489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Abnormalities Occur?</a:t>
            </a:r>
          </a:p>
        </p:txBody>
      </p:sp>
      <p:sp>
        <p:nvSpPr>
          <p:cNvPr id="3" name="Content Placeholder 2"/>
          <p:cNvSpPr>
            <a:spLocks noGrp="1"/>
          </p:cNvSpPr>
          <p:nvPr>
            <p:ph idx="1"/>
          </p:nvPr>
        </p:nvSpPr>
        <p:spPr/>
        <p:txBody>
          <a:bodyPr>
            <a:normAutofit fontScale="92500" lnSpcReduction="20000"/>
          </a:bodyPr>
          <a:lstStyle/>
          <a:p>
            <a:r>
              <a:rPr lang="en-US" dirty="0"/>
              <a:t>Early Fetal Development is when most develop:</a:t>
            </a:r>
          </a:p>
          <a:p>
            <a:pPr lvl="1"/>
            <a:r>
              <a:rPr lang="en-US" dirty="0"/>
              <a:t>FIRST TWO MONTHS:</a:t>
            </a:r>
          </a:p>
          <a:p>
            <a:pPr lvl="2"/>
            <a:r>
              <a:rPr lang="en-US" dirty="0"/>
              <a:t>Cells Multiply</a:t>
            </a:r>
          </a:p>
          <a:p>
            <a:pPr lvl="2"/>
            <a:r>
              <a:rPr lang="en-US" dirty="0"/>
              <a:t>Internal Organs begin to develop</a:t>
            </a:r>
          </a:p>
          <a:p>
            <a:pPr lvl="2"/>
            <a:r>
              <a:rPr lang="en-US" dirty="0"/>
              <a:t>Heart starts to beat</a:t>
            </a:r>
          </a:p>
          <a:p>
            <a:pPr lvl="1"/>
            <a:r>
              <a:rPr lang="en-US" dirty="0"/>
              <a:t>Third Month:</a:t>
            </a:r>
          </a:p>
          <a:p>
            <a:pPr lvl="2"/>
            <a:r>
              <a:rPr lang="en-US" dirty="0"/>
              <a:t>Nostrils, mouth, lips, teeth buds, and eyelids form </a:t>
            </a:r>
          </a:p>
          <a:p>
            <a:pPr lvl="2"/>
            <a:r>
              <a:rPr lang="en-US" dirty="0"/>
              <a:t>Fingers and toes are almost complete </a:t>
            </a:r>
          </a:p>
          <a:p>
            <a:pPr lvl="2"/>
            <a:r>
              <a:rPr lang="en-US" dirty="0"/>
              <a:t>Eyelids are fused shut </a:t>
            </a:r>
          </a:p>
          <a:p>
            <a:pPr lvl="2"/>
            <a:r>
              <a:rPr lang="en-US" dirty="0"/>
              <a:t>Arms, legs, fingers, and toes have developed</a:t>
            </a:r>
          </a:p>
          <a:p>
            <a:pPr lvl="2"/>
            <a:r>
              <a:rPr lang="en-US" dirty="0"/>
              <a:t>All internal organs are present—but </a:t>
            </a:r>
            <a:r>
              <a:rPr lang="en-US" dirty="0" err="1"/>
              <a:t>aren</a:t>
            </a:r>
            <a:r>
              <a:rPr lang="ja-JP" altLang="en-US" dirty="0">
                <a:latin typeface="Arial"/>
              </a:rPr>
              <a:t>’</a:t>
            </a:r>
            <a:r>
              <a:rPr lang="en-US" dirty="0"/>
              <a:t>t ready to function</a:t>
            </a:r>
          </a:p>
          <a:p>
            <a:pPr lvl="2"/>
            <a:r>
              <a:rPr lang="en-US" dirty="0"/>
              <a:t>The genital organs can be recognized as male or female</a:t>
            </a:r>
          </a:p>
          <a:p>
            <a:pPr lvl="1"/>
            <a:endParaRPr lang="en-US" dirty="0"/>
          </a:p>
        </p:txBody>
      </p:sp>
    </p:spTree>
    <p:extLst>
      <p:ext uri="{BB962C8B-B14F-4D97-AF65-F5344CB8AC3E}">
        <p14:creationId xmlns:p14="http://schemas.microsoft.com/office/powerpoint/2010/main" val="139656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Month of Development</a:t>
            </a:r>
          </a:p>
        </p:txBody>
      </p:sp>
      <p:pic>
        <p:nvPicPr>
          <p:cNvPr id="4" name="Picture 4" descr="m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914" r="-18914"/>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507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Month of Development</a:t>
            </a:r>
          </a:p>
        </p:txBody>
      </p:sp>
      <p:pic>
        <p:nvPicPr>
          <p:cNvPr id="4" name="Picture 4" descr="mo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294" r="-24294"/>
          <a:stretch>
            <a:fillRect/>
          </a:stretch>
        </p:blipFill>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26561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Month of Development</a:t>
            </a:r>
          </a:p>
        </p:txBody>
      </p:sp>
      <p:pic>
        <p:nvPicPr>
          <p:cNvPr id="4" name="Picture 4" descr="12wee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801" r="-18801"/>
          <a:stretch>
            <a:fillRect/>
          </a:stretch>
        </p:blipFill>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2005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Development</a:t>
            </a:r>
          </a:p>
        </p:txBody>
      </p:sp>
      <p:sp>
        <p:nvSpPr>
          <p:cNvPr id="3" name="Content Placeholder 2"/>
          <p:cNvSpPr>
            <a:spLocks noGrp="1"/>
          </p:cNvSpPr>
          <p:nvPr>
            <p:ph idx="1"/>
          </p:nvPr>
        </p:nvSpPr>
        <p:spPr/>
        <p:txBody>
          <a:bodyPr/>
          <a:lstStyle/>
          <a:p>
            <a:r>
              <a:rPr lang="en-US" dirty="0"/>
              <a:t>By the end of the second trimester (27 weeks) most all of the organs have developed and are now just growing</a:t>
            </a:r>
          </a:p>
          <a:p>
            <a:endParaRPr lang="en-US" dirty="0"/>
          </a:p>
          <a:p>
            <a:r>
              <a:rPr lang="en-US" dirty="0"/>
              <a:t>Brain continues to develop</a:t>
            </a:r>
          </a:p>
          <a:p>
            <a:endParaRPr lang="en-US" dirty="0"/>
          </a:p>
          <a:p>
            <a:r>
              <a:rPr lang="en-US" dirty="0"/>
              <a:t>Few Congenital Abnormalities Develop</a:t>
            </a:r>
          </a:p>
        </p:txBody>
      </p:sp>
    </p:spTree>
    <p:extLst>
      <p:ext uri="{BB962C8B-B14F-4D97-AF65-F5344CB8AC3E}">
        <p14:creationId xmlns:p14="http://schemas.microsoft.com/office/powerpoint/2010/main" val="336503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common CAs?</a:t>
            </a:r>
          </a:p>
        </p:txBody>
      </p:sp>
      <p:sp>
        <p:nvSpPr>
          <p:cNvPr id="3" name="Content Placeholder 2"/>
          <p:cNvSpPr>
            <a:spLocks noGrp="1"/>
          </p:cNvSpPr>
          <p:nvPr>
            <p:ph idx="1"/>
          </p:nvPr>
        </p:nvSpPr>
        <p:spPr/>
        <p:txBody>
          <a:bodyPr>
            <a:normAutofit fontScale="92500" lnSpcReduction="20000"/>
          </a:bodyPr>
          <a:lstStyle/>
          <a:p>
            <a:r>
              <a:rPr lang="en-US" dirty="0"/>
              <a:t>Those that can be seen on newborn exam</a:t>
            </a:r>
          </a:p>
          <a:p>
            <a:pPr lvl="1"/>
            <a:r>
              <a:rPr lang="en-US" b="1" dirty="0"/>
              <a:t>Fingers, Toes, Arms, Legs</a:t>
            </a:r>
          </a:p>
          <a:p>
            <a:pPr lvl="1"/>
            <a:r>
              <a:rPr lang="en-US" b="1" dirty="0"/>
              <a:t>Genital Organs</a:t>
            </a:r>
          </a:p>
          <a:p>
            <a:pPr lvl="1"/>
            <a:r>
              <a:rPr lang="en-US" b="1" dirty="0"/>
              <a:t>Stomach Wall </a:t>
            </a:r>
          </a:p>
          <a:p>
            <a:pPr lvl="1"/>
            <a:r>
              <a:rPr lang="en-US" b="1" dirty="0"/>
              <a:t>Mouth (Lip and Palate)</a:t>
            </a:r>
          </a:p>
          <a:p>
            <a:pPr lvl="1"/>
            <a:r>
              <a:rPr lang="en-US" b="1" dirty="0"/>
              <a:t>Head and Spine</a:t>
            </a:r>
          </a:p>
          <a:p>
            <a:pPr marL="457200" lvl="1" indent="0">
              <a:buNone/>
            </a:pPr>
            <a:endParaRPr lang="en-US" dirty="0"/>
          </a:p>
          <a:p>
            <a:r>
              <a:rPr lang="en-US" dirty="0"/>
              <a:t>Those that can’t be seen on newborn exam</a:t>
            </a:r>
          </a:p>
          <a:p>
            <a:pPr lvl="1"/>
            <a:r>
              <a:rPr lang="en-US" dirty="0"/>
              <a:t>Heart Defects</a:t>
            </a:r>
          </a:p>
          <a:p>
            <a:pPr lvl="1"/>
            <a:r>
              <a:rPr lang="en-US" dirty="0"/>
              <a:t>Defects of the kidneys</a:t>
            </a:r>
          </a:p>
          <a:p>
            <a:pPr lvl="1"/>
            <a:r>
              <a:rPr lang="en-US" dirty="0"/>
              <a:t>Defects in the brain</a:t>
            </a:r>
          </a:p>
        </p:txBody>
      </p:sp>
    </p:spTree>
    <p:extLst>
      <p:ext uri="{BB962C8B-B14F-4D97-AF65-F5344CB8AC3E}">
        <p14:creationId xmlns:p14="http://schemas.microsoft.com/office/powerpoint/2010/main" val="178494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927"/>
            <a:ext cx="8229600" cy="1143000"/>
          </a:xfrm>
        </p:spPr>
        <p:txBody>
          <a:bodyPr>
            <a:normAutofit fontScale="90000"/>
          </a:bodyPr>
          <a:lstStyle/>
          <a:p>
            <a:r>
              <a:rPr lang="en-US" dirty="0"/>
              <a:t>Approach to the Newborn Surface Examination</a:t>
            </a:r>
          </a:p>
        </p:txBody>
      </p:sp>
    </p:spTree>
    <p:extLst>
      <p:ext uri="{BB962C8B-B14F-4D97-AF65-F5344CB8AC3E}">
        <p14:creationId xmlns:p14="http://schemas.microsoft.com/office/powerpoint/2010/main" val="257523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a:cs typeface="Times New Roman"/>
              </a:rPr>
              <a:t>The purpose of newborn physical examination is to asses the baby’s transition from intrauterine life to extra uterine life and also to identify congenital malformations and actual or potential disease. It may also assist to identify any birth injuries.</a:t>
            </a:r>
          </a:p>
          <a:p>
            <a:r>
              <a:rPr lang="en-US" dirty="0">
                <a:latin typeface="Times New Roman"/>
                <a:cs typeface="Times New Roman"/>
              </a:rPr>
              <a:t>The exam should be conducted within 72 hours of delivery.</a:t>
            </a:r>
          </a:p>
        </p:txBody>
      </p:sp>
    </p:spTree>
    <p:extLst>
      <p:ext uri="{BB962C8B-B14F-4D97-AF65-F5344CB8AC3E}">
        <p14:creationId xmlns:p14="http://schemas.microsoft.com/office/powerpoint/2010/main" val="291890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lnSpcReduction="10000"/>
          </a:bodyPr>
          <a:lstStyle/>
          <a:p>
            <a:r>
              <a:rPr lang="en-US" dirty="0">
                <a:latin typeface="Times New Roman"/>
                <a:cs typeface="Times New Roman"/>
              </a:rPr>
              <a:t>The examination is best done when the baby is asleep or calm, in a warm environment.</a:t>
            </a:r>
          </a:p>
          <a:p>
            <a:r>
              <a:rPr lang="en-US" dirty="0">
                <a:latin typeface="Times New Roman"/>
                <a:cs typeface="Times New Roman"/>
              </a:rPr>
              <a:t>A brief screening examination should be conducted checking the face, eyes, mouth, chest, abdomen, spine and limbs to exclude major abnormalities.</a:t>
            </a:r>
          </a:p>
          <a:p>
            <a:r>
              <a:rPr lang="en-US" dirty="0">
                <a:latin typeface="Times New Roman"/>
                <a:cs typeface="Times New Roman"/>
              </a:rPr>
              <a:t> A comprehensive newborn examination involves a systematic inspection from head to toe</a:t>
            </a:r>
          </a:p>
          <a:p>
            <a:endParaRPr lang="en-US" dirty="0"/>
          </a:p>
        </p:txBody>
      </p:sp>
    </p:spTree>
    <p:extLst>
      <p:ext uri="{BB962C8B-B14F-4D97-AF65-F5344CB8AC3E}">
        <p14:creationId xmlns:p14="http://schemas.microsoft.com/office/powerpoint/2010/main" val="299508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Helpful Hints for the Infant Surface Exam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GB" dirty="0"/>
              <a:t>Weight</a:t>
            </a:r>
            <a:endParaRPr lang="en-US" sz="2400" dirty="0"/>
          </a:p>
          <a:p>
            <a:pPr lvl="1"/>
            <a:r>
              <a:rPr lang="en-GB" dirty="0"/>
              <a:t>Zero Scale</a:t>
            </a:r>
            <a:endParaRPr lang="en-US" sz="2000" dirty="0"/>
          </a:p>
          <a:p>
            <a:pPr lvl="1"/>
            <a:r>
              <a:rPr lang="en-GB" dirty="0"/>
              <a:t>Undress Baby, </a:t>
            </a:r>
            <a:endParaRPr lang="en-US" sz="2000" dirty="0"/>
          </a:p>
          <a:p>
            <a:pPr lvl="1"/>
            <a:r>
              <a:rPr lang="en-GB" dirty="0"/>
              <a:t>Record weight </a:t>
            </a:r>
            <a:r>
              <a:rPr lang="en-GB"/>
              <a:t>in GRAMS</a:t>
            </a:r>
            <a:endParaRPr lang="en-US" sz="2400" dirty="0"/>
          </a:p>
          <a:p>
            <a:pPr lvl="0"/>
            <a:r>
              <a:rPr lang="en-GB" dirty="0"/>
              <a:t>Length</a:t>
            </a:r>
            <a:endParaRPr lang="en-US" sz="2400" dirty="0"/>
          </a:p>
          <a:p>
            <a:pPr lvl="1"/>
            <a:r>
              <a:rPr lang="en-GB" dirty="0"/>
              <a:t>Ensure baby is in an </a:t>
            </a:r>
            <a:r>
              <a:rPr lang="en-GB" dirty="0" err="1"/>
              <a:t>outstreached</a:t>
            </a:r>
            <a:r>
              <a:rPr lang="en-GB" dirty="0"/>
              <a:t> position by applying pressure to both knees</a:t>
            </a:r>
            <a:endParaRPr lang="en-US" sz="2000" dirty="0"/>
          </a:p>
          <a:p>
            <a:pPr lvl="1"/>
            <a:r>
              <a:rPr lang="en-GB" dirty="0"/>
              <a:t>Measure from top of head to bottom of foot</a:t>
            </a:r>
            <a:endParaRPr lang="en-US" sz="2000" dirty="0"/>
          </a:p>
          <a:p>
            <a:pPr lvl="1"/>
            <a:r>
              <a:rPr lang="en-GB" dirty="0"/>
              <a:t>Record length in </a:t>
            </a:r>
            <a:r>
              <a:rPr lang="en-GB" dirty="0" err="1"/>
              <a:t>centimeters</a:t>
            </a:r>
            <a:endParaRPr lang="en-US" sz="2000" dirty="0"/>
          </a:p>
          <a:p>
            <a:endParaRPr lang="en-US" dirty="0"/>
          </a:p>
        </p:txBody>
      </p:sp>
    </p:spTree>
    <p:extLst>
      <p:ext uri="{BB962C8B-B14F-4D97-AF65-F5344CB8AC3E}">
        <p14:creationId xmlns:p14="http://schemas.microsoft.com/office/powerpoint/2010/main" val="218337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charset="0"/>
              </a:rPr>
              <a:t>The Tsepamo Study</a:t>
            </a:r>
            <a:endParaRPr lang="en-US" dirty="0"/>
          </a:p>
        </p:txBody>
      </p:sp>
      <p:sp>
        <p:nvSpPr>
          <p:cNvPr id="5" name="Content Placeholder 4"/>
          <p:cNvSpPr>
            <a:spLocks noGrp="1"/>
          </p:cNvSpPr>
          <p:nvPr>
            <p:ph idx="1"/>
          </p:nvPr>
        </p:nvSpPr>
        <p:spPr>
          <a:xfrm>
            <a:off x="457200" y="1600200"/>
            <a:ext cx="8229600" cy="5152180"/>
          </a:xfrm>
          <a:prstGeom prst="rect">
            <a:avLst/>
          </a:prstGeom>
        </p:spPr>
        <p:txBody>
          <a:bodyPr wrap="square">
            <a:spAutoFit/>
          </a:bodyPr>
          <a:lstStyle/>
          <a:p>
            <a:r>
              <a:rPr lang="en-US" b="1" dirty="0">
                <a:solidFill>
                  <a:srgbClr val="131313"/>
                </a:solidFill>
              </a:rPr>
              <a:t>Primary aims:</a:t>
            </a:r>
            <a:r>
              <a:rPr lang="en-US" dirty="0"/>
              <a:t>:</a:t>
            </a:r>
          </a:p>
          <a:p>
            <a:pPr lvl="1"/>
            <a:r>
              <a:rPr lang="en-US" dirty="0">
                <a:solidFill>
                  <a:srgbClr val="000000"/>
                </a:solidFill>
              </a:rPr>
              <a:t>(1) Evaluate adverse birth outcomes (stillbirth, preterm, SGA, neonatal death) by HIV-status and ART regimen</a:t>
            </a:r>
          </a:p>
          <a:p>
            <a:pPr lvl="1"/>
            <a:endParaRPr lang="en-US" dirty="0">
              <a:solidFill>
                <a:srgbClr val="000000"/>
              </a:solidFill>
            </a:endParaRPr>
          </a:p>
          <a:p>
            <a:pPr lvl="1"/>
            <a:r>
              <a:rPr lang="en-US" dirty="0">
                <a:solidFill>
                  <a:srgbClr val="000000"/>
                </a:solidFill>
              </a:rPr>
              <a:t>(2) Determine if there is an increased risk of </a:t>
            </a:r>
            <a:r>
              <a:rPr lang="en-US" b="1" dirty="0">
                <a:solidFill>
                  <a:srgbClr val="000000"/>
                </a:solidFill>
              </a:rPr>
              <a:t>neural tube defects (NTDs) </a:t>
            </a:r>
            <a:r>
              <a:rPr lang="en-US" dirty="0">
                <a:solidFill>
                  <a:srgbClr val="000000"/>
                </a:solidFill>
              </a:rPr>
              <a:t>among infants exposed to efavirenz (EFV), dolutegravir (DTG) and other ART regimens started prior to conception compared to infants born to HIV-uninfected women</a:t>
            </a:r>
          </a:p>
        </p:txBody>
      </p:sp>
    </p:spTree>
    <p:extLst>
      <p:ext uri="{BB962C8B-B14F-4D97-AF65-F5344CB8AC3E}">
        <p14:creationId xmlns:p14="http://schemas.microsoft.com/office/powerpoint/2010/main" val="383581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Skin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1"/>
            <a:r>
              <a:rPr lang="en-GB" dirty="0"/>
              <a:t>Examine ALL skin</a:t>
            </a:r>
            <a:endParaRPr lang="en-US" sz="2000" dirty="0"/>
          </a:p>
          <a:p>
            <a:pPr lvl="1"/>
            <a:r>
              <a:rPr lang="en-GB" dirty="0"/>
              <a:t>Look for rashes, scars, skin tags, large bullae, </a:t>
            </a:r>
            <a:r>
              <a:rPr lang="en-GB" dirty="0" err="1"/>
              <a:t>color</a:t>
            </a:r>
            <a:r>
              <a:rPr lang="en-GB" dirty="0"/>
              <a:t> of skin</a:t>
            </a:r>
            <a:endParaRPr lang="en-US" sz="2000" dirty="0"/>
          </a:p>
          <a:p>
            <a:pPr lvl="1"/>
            <a:r>
              <a:rPr lang="en-GB" dirty="0"/>
              <a:t>Describe Rashes: flat, raised, red, </a:t>
            </a:r>
            <a:r>
              <a:rPr lang="en-GB" dirty="0" err="1"/>
              <a:t>pustular</a:t>
            </a:r>
            <a:r>
              <a:rPr lang="en-GB" dirty="0"/>
              <a:t>; place on the body and size/extent of the rash</a:t>
            </a:r>
            <a:endParaRPr lang="en-US" sz="2000" dirty="0"/>
          </a:p>
          <a:p>
            <a:pPr lvl="1"/>
            <a:r>
              <a:rPr lang="en-GB" dirty="0"/>
              <a:t>If you find areas of open tissue--cover these areas with sterile dressing</a:t>
            </a:r>
            <a:endParaRPr lang="en-US" sz="2000" dirty="0"/>
          </a:p>
          <a:p>
            <a:pPr lvl="1"/>
            <a:r>
              <a:rPr lang="en-GB" dirty="0"/>
              <a:t>Some skin findings are are normal like blue or dark marks on the buttocks or back (sometimes referred to as Mongolian spots) </a:t>
            </a:r>
            <a:endParaRPr lang="en-US" sz="2000" dirty="0"/>
          </a:p>
          <a:p>
            <a:pPr lvl="1"/>
            <a:r>
              <a:rPr lang="en-GB" dirty="0"/>
              <a:t>Hair at the base of the spine is common and does not need to be recorded EXCEPT if it is lying on top of a </a:t>
            </a:r>
            <a:r>
              <a:rPr lang="en-GB" dirty="0" err="1"/>
              <a:t>buldge</a:t>
            </a:r>
            <a:endParaRPr lang="en-US" sz="2000" dirty="0"/>
          </a:p>
          <a:p>
            <a:pPr marL="0" indent="0">
              <a:buNone/>
            </a:pPr>
            <a:endParaRPr lang="en-US" dirty="0"/>
          </a:p>
        </p:txBody>
      </p:sp>
    </p:spTree>
    <p:extLst>
      <p:ext uri="{BB962C8B-B14F-4D97-AF65-F5344CB8AC3E}">
        <p14:creationId xmlns:p14="http://schemas.microsoft.com/office/powerpoint/2010/main" val="37177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Head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Head Circumference</a:t>
            </a:r>
            <a:endParaRPr lang="en-US" sz="2400" dirty="0"/>
          </a:p>
          <a:p>
            <a:pPr lvl="1"/>
            <a:r>
              <a:rPr lang="en-GB" dirty="0"/>
              <a:t>Measure in the widest part of the head</a:t>
            </a:r>
            <a:endParaRPr lang="en-US" sz="2000" dirty="0"/>
          </a:p>
          <a:p>
            <a:pPr lvl="1"/>
            <a:r>
              <a:rPr lang="en-GB" dirty="0"/>
              <a:t>Recorded in </a:t>
            </a:r>
            <a:r>
              <a:rPr lang="en-GB" dirty="0" err="1"/>
              <a:t>Centimeters</a:t>
            </a:r>
            <a:r>
              <a:rPr lang="en-GB" dirty="0"/>
              <a:t> </a:t>
            </a:r>
            <a:endParaRPr lang="en-US" sz="2400" dirty="0"/>
          </a:p>
          <a:p>
            <a:pPr lvl="0"/>
            <a:r>
              <a:rPr lang="en-GB" dirty="0"/>
              <a:t>Head </a:t>
            </a:r>
            <a:endParaRPr lang="en-US" sz="2400" dirty="0"/>
          </a:p>
          <a:p>
            <a:pPr lvl="1"/>
            <a:r>
              <a:rPr lang="en-GB" dirty="0"/>
              <a:t>Look at the shape and size of the skull/head, please describe anything abnormal</a:t>
            </a:r>
            <a:endParaRPr lang="en-US" sz="2000" dirty="0"/>
          </a:p>
          <a:p>
            <a:pPr lvl="1"/>
            <a:r>
              <a:rPr lang="en-GB" dirty="0"/>
              <a:t>Cone shaped skull can be normal from birth process</a:t>
            </a:r>
            <a:endParaRPr lang="en-US" sz="2000" dirty="0"/>
          </a:p>
          <a:p>
            <a:pPr lvl="1"/>
            <a:r>
              <a:rPr lang="en-GB" dirty="0"/>
              <a:t>Run fingers over the scalp to feel for defects</a:t>
            </a:r>
            <a:endParaRPr lang="en-US" sz="2000" dirty="0"/>
          </a:p>
          <a:p>
            <a:pPr lvl="1"/>
            <a:r>
              <a:rPr lang="en-GB" dirty="0"/>
              <a:t>One-sided soft tissue swelling could be a birth injury particularly if it is easily depressible</a:t>
            </a:r>
            <a:endParaRPr lang="en-US" sz="2000" dirty="0"/>
          </a:p>
          <a:p>
            <a:pPr lvl="1"/>
            <a:r>
              <a:rPr lang="en-GB" dirty="0"/>
              <a:t>Accumulation of blood under the membranes on both sides of the head can look like two bumps but does not cross the suture line </a:t>
            </a:r>
            <a:endParaRPr lang="en-US" sz="2000" dirty="0"/>
          </a:p>
          <a:p>
            <a:pPr lvl="1"/>
            <a:r>
              <a:rPr lang="en-GB" dirty="0"/>
              <a:t>Examine the </a:t>
            </a:r>
            <a:r>
              <a:rPr lang="en-GB" dirty="0" err="1"/>
              <a:t>fontanelles</a:t>
            </a:r>
            <a:r>
              <a:rPr lang="en-GB" dirty="0"/>
              <a:t> (anterior usually pulsating), is it depressed, hollow or </a:t>
            </a:r>
            <a:r>
              <a:rPr lang="en-GB" dirty="0" err="1"/>
              <a:t>buldging</a:t>
            </a:r>
            <a:r>
              <a:rPr lang="en-GB" dirty="0"/>
              <a:t>? </a:t>
            </a:r>
            <a:endParaRPr lang="en-US" sz="2400" dirty="0"/>
          </a:p>
          <a:p>
            <a:endParaRPr lang="en-US" dirty="0"/>
          </a:p>
        </p:txBody>
      </p:sp>
    </p:spTree>
    <p:extLst>
      <p:ext uri="{BB962C8B-B14F-4D97-AF65-F5344CB8AC3E}">
        <p14:creationId xmlns:p14="http://schemas.microsoft.com/office/powerpoint/2010/main" val="93802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Hydrocephalus</a:t>
            </a:r>
          </a:p>
        </p:txBody>
      </p:sp>
      <p:pic>
        <p:nvPicPr>
          <p:cNvPr id="4" name="Content Placeholder 3"/>
          <p:cNvPicPr>
            <a:picLocks noGrp="1" noChangeAspect="1"/>
          </p:cNvPicPr>
          <p:nvPr>
            <p:ph idx="1"/>
          </p:nvPr>
        </p:nvPicPr>
        <p:blipFill>
          <a:blip r:embed="rId2"/>
          <a:srcRect l="-11053" r="-11053"/>
          <a:stretch>
            <a:fillRect/>
          </a:stretch>
        </p:blipFill>
        <p:spPr>
          <a:xfrm>
            <a:off x="0" y="1417638"/>
            <a:ext cx="5479160" cy="3013327"/>
          </a:xfrm>
        </p:spPr>
      </p:pic>
    </p:spTree>
    <p:extLst>
      <p:ext uri="{BB962C8B-B14F-4D97-AF65-F5344CB8AC3E}">
        <p14:creationId xmlns:p14="http://schemas.microsoft.com/office/powerpoint/2010/main" val="250711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Face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1"/>
            <a:r>
              <a:rPr lang="en-GB" dirty="0"/>
              <a:t>Examine the face for obvious abnormalities-is there a Small chin, narrow forehead, malposition of eyes?</a:t>
            </a:r>
            <a:endParaRPr lang="en-US" sz="2000" dirty="0"/>
          </a:p>
          <a:p>
            <a:pPr lvl="1"/>
            <a:r>
              <a:rPr lang="en-GB" dirty="0"/>
              <a:t>Reddening between the eyes is normal in a </a:t>
            </a:r>
            <a:r>
              <a:rPr lang="en-GB" dirty="0" err="1"/>
              <a:t>newborn</a:t>
            </a:r>
            <a:r>
              <a:rPr lang="en-GB" dirty="0"/>
              <a:t>, but if it covers a significant portion of the face it should be recorded</a:t>
            </a:r>
            <a:endParaRPr lang="en-US" sz="2000" dirty="0"/>
          </a:p>
          <a:p>
            <a:pPr lvl="1"/>
            <a:r>
              <a:rPr lang="en-GB" dirty="0"/>
              <a:t>Are both nostrils open? Check one at a time</a:t>
            </a:r>
            <a:endParaRPr lang="en-US" sz="2000" dirty="0"/>
          </a:p>
          <a:p>
            <a:pPr lvl="1"/>
            <a:r>
              <a:rPr lang="en-GB" dirty="0"/>
              <a:t>Examine shape and size of ears to look for missing parts, lack of </a:t>
            </a:r>
            <a:r>
              <a:rPr lang="en-GB" dirty="0" err="1"/>
              <a:t>opening..a</a:t>
            </a:r>
            <a:r>
              <a:rPr lang="en-GB" dirty="0"/>
              <a:t> small sinus at the pinna can be normal</a:t>
            </a:r>
            <a:endParaRPr lang="en-US" sz="2000" dirty="0"/>
          </a:p>
          <a:p>
            <a:r>
              <a:rPr lang="en-GB" dirty="0"/>
              <a:t>If baby is opening eyes, try to see if white or grey film over the eyes that could be cataract, but don’t force open the eyes</a:t>
            </a:r>
            <a:r>
              <a:rPr lang="en-US" dirty="0">
                <a:effectLst/>
              </a:rPr>
              <a:t> </a:t>
            </a:r>
            <a:endParaRPr lang="en-US" dirty="0"/>
          </a:p>
        </p:txBody>
      </p:sp>
    </p:spTree>
    <p:extLst>
      <p:ext uri="{BB962C8B-B14F-4D97-AF65-F5344CB8AC3E}">
        <p14:creationId xmlns:p14="http://schemas.microsoft.com/office/powerpoint/2010/main" val="363809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a:t>
            </a:r>
            <a:r>
              <a:rPr lang="en-US" dirty="0" err="1"/>
              <a:t>cont</a:t>
            </a:r>
            <a:endParaRPr lang="en-US" dirty="0"/>
          </a:p>
        </p:txBody>
      </p:sp>
      <p:sp>
        <p:nvSpPr>
          <p:cNvPr id="3" name="Content Placeholder 2"/>
          <p:cNvSpPr>
            <a:spLocks noGrp="1"/>
          </p:cNvSpPr>
          <p:nvPr>
            <p:ph idx="1"/>
          </p:nvPr>
        </p:nvSpPr>
        <p:spPr/>
        <p:txBody>
          <a:bodyPr>
            <a:normAutofit/>
          </a:bodyPr>
          <a:lstStyle/>
          <a:p>
            <a:pPr lvl="0"/>
            <a:r>
              <a:rPr lang="en-GB" dirty="0"/>
              <a:t>Mouth, Lips and Palate</a:t>
            </a:r>
            <a:endParaRPr lang="en-US" sz="2400" dirty="0"/>
          </a:p>
          <a:p>
            <a:pPr lvl="1"/>
            <a:r>
              <a:rPr lang="en-GB" dirty="0"/>
              <a:t>Check the mouth: are the tongue and lips discoloured or blue (emergency)?</a:t>
            </a:r>
            <a:endParaRPr lang="en-US" sz="2000" dirty="0"/>
          </a:p>
          <a:p>
            <a:pPr lvl="1"/>
            <a:r>
              <a:rPr lang="en-GB" dirty="0"/>
              <a:t>Do not remove natal teeth</a:t>
            </a:r>
            <a:endParaRPr lang="en-US" sz="2000" dirty="0"/>
          </a:p>
          <a:p>
            <a:pPr lvl="1"/>
            <a:r>
              <a:rPr lang="en-GB" dirty="0"/>
              <a:t>Check for cleft lip</a:t>
            </a:r>
            <a:endParaRPr lang="en-US" sz="2000" dirty="0"/>
          </a:p>
          <a:p>
            <a:pPr marL="457200" lvl="1" indent="0">
              <a:buNone/>
            </a:pPr>
            <a:endParaRPr lang="en-US" sz="2000" dirty="0"/>
          </a:p>
          <a:p>
            <a:pPr marL="0" indent="0">
              <a:buNone/>
            </a:pPr>
            <a:endParaRPr lang="en-US" sz="2400" dirty="0"/>
          </a:p>
          <a:p>
            <a:endParaRPr lang="en-US" dirty="0"/>
          </a:p>
        </p:txBody>
      </p:sp>
    </p:spTree>
    <p:extLst>
      <p:ext uri="{BB962C8B-B14F-4D97-AF65-F5344CB8AC3E}">
        <p14:creationId xmlns:p14="http://schemas.microsoft.com/office/powerpoint/2010/main" val="287564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Facial Defects</a:t>
            </a:r>
          </a:p>
        </p:txBody>
      </p:sp>
      <p:pic>
        <p:nvPicPr>
          <p:cNvPr id="4" name="Content Placeholder 3"/>
          <p:cNvPicPr>
            <a:picLocks noGrp="1" noChangeAspect="1"/>
          </p:cNvPicPr>
          <p:nvPr>
            <p:ph idx="1"/>
          </p:nvPr>
        </p:nvPicPr>
        <p:blipFill>
          <a:blip r:embed="rId2"/>
          <a:srcRect l="-48071" r="-48071"/>
          <a:stretch>
            <a:fillRect/>
          </a:stretch>
        </p:blipFill>
        <p:spPr>
          <a:xfrm>
            <a:off x="-1777554" y="1182250"/>
            <a:ext cx="8229600" cy="4525963"/>
          </a:xfrm>
        </p:spPr>
      </p:pic>
      <p:pic>
        <p:nvPicPr>
          <p:cNvPr id="5" name="Picture 4"/>
          <p:cNvPicPr>
            <a:picLocks noChangeAspect="1"/>
          </p:cNvPicPr>
          <p:nvPr/>
        </p:nvPicPr>
        <p:blipFill>
          <a:blip r:embed="rId3"/>
          <a:stretch>
            <a:fillRect/>
          </a:stretch>
        </p:blipFill>
        <p:spPr>
          <a:xfrm>
            <a:off x="5715000" y="1417638"/>
            <a:ext cx="2971800" cy="2730500"/>
          </a:xfrm>
          <a:prstGeom prst="rect">
            <a:avLst/>
          </a:prstGeom>
        </p:spPr>
      </p:pic>
    </p:spTree>
    <p:extLst>
      <p:ext uri="{BB962C8B-B14F-4D97-AF65-F5344CB8AC3E}">
        <p14:creationId xmlns:p14="http://schemas.microsoft.com/office/powerpoint/2010/main" val="86502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Mouth And Palate</a:t>
            </a:r>
          </a:p>
        </p:txBody>
      </p:sp>
      <p:sp>
        <p:nvSpPr>
          <p:cNvPr id="3" name="Content Placeholder 2"/>
          <p:cNvSpPr>
            <a:spLocks noGrp="1"/>
          </p:cNvSpPr>
          <p:nvPr>
            <p:ph idx="1"/>
          </p:nvPr>
        </p:nvSpPr>
        <p:spPr/>
        <p:txBody>
          <a:bodyPr/>
          <a:lstStyle/>
          <a:p>
            <a:r>
              <a:rPr lang="en-US" dirty="0"/>
              <a:t>Cleft Lip</a:t>
            </a:r>
          </a:p>
        </p:txBody>
      </p:sp>
      <p:pic>
        <p:nvPicPr>
          <p:cNvPr id="4" name="Picture 3"/>
          <p:cNvPicPr>
            <a:picLocks noChangeAspect="1"/>
          </p:cNvPicPr>
          <p:nvPr/>
        </p:nvPicPr>
        <p:blipFill>
          <a:blip r:embed="rId2"/>
          <a:stretch>
            <a:fillRect/>
          </a:stretch>
        </p:blipFill>
        <p:spPr>
          <a:xfrm>
            <a:off x="304437" y="2226850"/>
            <a:ext cx="3937000" cy="2070100"/>
          </a:xfrm>
          <a:prstGeom prst="rect">
            <a:avLst/>
          </a:prstGeom>
        </p:spPr>
      </p:pic>
      <p:pic>
        <p:nvPicPr>
          <p:cNvPr id="5" name="Picture 4"/>
          <p:cNvPicPr>
            <a:picLocks noChangeAspect="1"/>
          </p:cNvPicPr>
          <p:nvPr/>
        </p:nvPicPr>
        <p:blipFill>
          <a:blip r:embed="rId3"/>
          <a:stretch>
            <a:fillRect/>
          </a:stretch>
        </p:blipFill>
        <p:spPr>
          <a:xfrm>
            <a:off x="5194300" y="1417638"/>
            <a:ext cx="3492500" cy="2324100"/>
          </a:xfrm>
          <a:prstGeom prst="rect">
            <a:avLst/>
          </a:prstGeom>
        </p:spPr>
      </p:pic>
      <p:pic>
        <p:nvPicPr>
          <p:cNvPr id="6" name="Picture 5"/>
          <p:cNvPicPr>
            <a:picLocks noChangeAspect="1"/>
          </p:cNvPicPr>
          <p:nvPr/>
        </p:nvPicPr>
        <p:blipFill>
          <a:blip r:embed="rId4"/>
          <a:stretch>
            <a:fillRect/>
          </a:stretch>
        </p:blipFill>
        <p:spPr>
          <a:xfrm>
            <a:off x="4396070" y="3797300"/>
            <a:ext cx="2654300" cy="3060700"/>
          </a:xfrm>
          <a:prstGeom prst="rect">
            <a:avLst/>
          </a:prstGeom>
        </p:spPr>
      </p:pic>
    </p:spTree>
    <p:extLst>
      <p:ext uri="{BB962C8B-B14F-4D97-AF65-F5344CB8AC3E}">
        <p14:creationId xmlns:p14="http://schemas.microsoft.com/office/powerpoint/2010/main" val="378684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Mouth and Palate</a:t>
            </a:r>
          </a:p>
        </p:txBody>
      </p:sp>
      <p:sp>
        <p:nvSpPr>
          <p:cNvPr id="3" name="Content Placeholder 2"/>
          <p:cNvSpPr>
            <a:spLocks noGrp="1"/>
          </p:cNvSpPr>
          <p:nvPr>
            <p:ph idx="1"/>
          </p:nvPr>
        </p:nvSpPr>
        <p:spPr/>
        <p:txBody>
          <a:bodyPr/>
          <a:lstStyle/>
          <a:p>
            <a:r>
              <a:rPr lang="en-US" dirty="0"/>
              <a:t>Cleft Lip and Palate</a:t>
            </a:r>
          </a:p>
        </p:txBody>
      </p:sp>
      <p:pic>
        <p:nvPicPr>
          <p:cNvPr id="4" name="Picture 3"/>
          <p:cNvPicPr>
            <a:picLocks noChangeAspect="1"/>
          </p:cNvPicPr>
          <p:nvPr/>
        </p:nvPicPr>
        <p:blipFill>
          <a:blip r:embed="rId2"/>
          <a:stretch>
            <a:fillRect/>
          </a:stretch>
        </p:blipFill>
        <p:spPr>
          <a:xfrm>
            <a:off x="571500" y="2082800"/>
            <a:ext cx="8001000" cy="2311400"/>
          </a:xfrm>
          <a:prstGeom prst="rect">
            <a:avLst/>
          </a:prstGeom>
        </p:spPr>
      </p:pic>
      <p:pic>
        <p:nvPicPr>
          <p:cNvPr id="5" name="Picture 4"/>
          <p:cNvPicPr>
            <a:picLocks noChangeAspect="1"/>
          </p:cNvPicPr>
          <p:nvPr/>
        </p:nvPicPr>
        <p:blipFill>
          <a:blip r:embed="rId3"/>
          <a:stretch>
            <a:fillRect/>
          </a:stretch>
        </p:blipFill>
        <p:spPr>
          <a:xfrm>
            <a:off x="2165364" y="4394200"/>
            <a:ext cx="3302000" cy="2463800"/>
          </a:xfrm>
          <a:prstGeom prst="rect">
            <a:avLst/>
          </a:prstGeom>
        </p:spPr>
      </p:pic>
    </p:spTree>
    <p:extLst>
      <p:ext uri="{BB962C8B-B14F-4D97-AF65-F5344CB8AC3E}">
        <p14:creationId xmlns:p14="http://schemas.microsoft.com/office/powerpoint/2010/main" val="425337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Neck</a:t>
            </a:r>
            <a:br>
              <a:rPr lang="en-US" dirty="0"/>
            </a:br>
            <a:endParaRPr lang="en-US" dirty="0"/>
          </a:p>
        </p:txBody>
      </p:sp>
      <p:sp>
        <p:nvSpPr>
          <p:cNvPr id="3" name="Content Placeholder 2"/>
          <p:cNvSpPr>
            <a:spLocks noGrp="1"/>
          </p:cNvSpPr>
          <p:nvPr>
            <p:ph idx="1"/>
          </p:nvPr>
        </p:nvSpPr>
        <p:spPr/>
        <p:txBody>
          <a:bodyPr/>
          <a:lstStyle/>
          <a:p>
            <a:pPr lvl="1"/>
            <a:r>
              <a:rPr lang="en-GB" dirty="0"/>
              <a:t>Gently lift the chin, look for sinus tract which typically occurs on the side of the neck</a:t>
            </a:r>
            <a:endParaRPr lang="en-US" sz="2000" dirty="0"/>
          </a:p>
          <a:p>
            <a:pPr lvl="1"/>
            <a:r>
              <a:rPr lang="en-GB" dirty="0"/>
              <a:t>Reddening of the skin at the back of the neck is usually normal</a:t>
            </a:r>
            <a:endParaRPr lang="en-US" sz="2000" dirty="0"/>
          </a:p>
          <a:p>
            <a:pPr marL="0" indent="0">
              <a:buNone/>
            </a:pPr>
            <a:endParaRPr lang="en-US" dirty="0"/>
          </a:p>
        </p:txBody>
      </p:sp>
    </p:spTree>
    <p:extLst>
      <p:ext uri="{BB962C8B-B14F-4D97-AF65-F5344CB8AC3E}">
        <p14:creationId xmlns:p14="http://schemas.microsoft.com/office/powerpoint/2010/main" val="341604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Chest</a:t>
            </a:r>
            <a:br>
              <a:rPr lang="en-US" dirty="0"/>
            </a:br>
            <a:endParaRPr lang="en-US" dirty="0"/>
          </a:p>
        </p:txBody>
      </p:sp>
      <p:sp>
        <p:nvSpPr>
          <p:cNvPr id="3" name="Content Placeholder 2"/>
          <p:cNvSpPr>
            <a:spLocks noGrp="1"/>
          </p:cNvSpPr>
          <p:nvPr>
            <p:ph idx="1"/>
          </p:nvPr>
        </p:nvSpPr>
        <p:spPr/>
        <p:txBody>
          <a:bodyPr>
            <a:normAutofit/>
          </a:bodyPr>
          <a:lstStyle/>
          <a:p>
            <a:pPr lvl="1"/>
            <a:r>
              <a:rPr lang="en-GB" dirty="0"/>
              <a:t>Does it appear Symmetrical? Are there Extra nipples?</a:t>
            </a:r>
            <a:endParaRPr lang="en-US" sz="2000" dirty="0"/>
          </a:p>
          <a:p>
            <a:pPr lvl="1"/>
            <a:r>
              <a:rPr lang="en-GB" dirty="0"/>
              <a:t>Does the chest look normal with breathing?</a:t>
            </a:r>
            <a:endParaRPr lang="en-US" sz="2000" dirty="0"/>
          </a:p>
          <a:p>
            <a:pPr lvl="1"/>
            <a:r>
              <a:rPr lang="en-GB" dirty="0"/>
              <a:t>Feel the pectoral muscles, should be firm muscle tissue.</a:t>
            </a:r>
            <a:endParaRPr lang="en-US" sz="2000" dirty="0"/>
          </a:p>
          <a:p>
            <a:pPr marL="0" indent="0">
              <a:buNone/>
            </a:pPr>
            <a:endParaRPr lang="en-US" dirty="0"/>
          </a:p>
        </p:txBody>
      </p:sp>
    </p:spTree>
    <p:extLst>
      <p:ext uri="{BB962C8B-B14F-4D97-AF65-F5344CB8AC3E}">
        <p14:creationId xmlns:p14="http://schemas.microsoft.com/office/powerpoint/2010/main" val="135037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sz="4000" dirty="0">
                <a:latin typeface="Calibri" charset="0"/>
              </a:rPr>
              <a:t>STUDY SITES</a:t>
            </a:r>
          </a:p>
        </p:txBody>
      </p:sp>
      <p:sp>
        <p:nvSpPr>
          <p:cNvPr id="5" name="Content Placeholder 2"/>
          <p:cNvSpPr>
            <a:spLocks noGrp="1"/>
          </p:cNvSpPr>
          <p:nvPr>
            <p:ph idx="1"/>
          </p:nvPr>
        </p:nvSpPr>
        <p:spPr/>
        <p:txBody>
          <a:bodyPr>
            <a:normAutofit/>
          </a:bodyPr>
          <a:lstStyle/>
          <a:p>
            <a:r>
              <a:rPr lang="en-US" sz="2400" b="1" dirty="0"/>
              <a:t>Since August 2014, </a:t>
            </a:r>
            <a:r>
              <a:rPr lang="en-US" sz="2400" dirty="0"/>
              <a:t>we have had a surveillance study of birth outcomes at 8 maternity wards in Botswana	</a:t>
            </a:r>
          </a:p>
          <a:p>
            <a:pPr lvl="1"/>
            <a:r>
              <a:rPr lang="en-US" sz="2000" dirty="0"/>
              <a:t>Gaborone, Francistown, </a:t>
            </a:r>
            <a:r>
              <a:rPr lang="en-US" sz="2000" dirty="0" err="1"/>
              <a:t>Molepolole</a:t>
            </a:r>
            <a:r>
              <a:rPr lang="en-US" sz="2000" dirty="0"/>
              <a:t>, </a:t>
            </a:r>
            <a:r>
              <a:rPr lang="en-US" sz="2000" dirty="0" err="1"/>
              <a:t>Serowe</a:t>
            </a:r>
            <a:r>
              <a:rPr lang="en-US" sz="2000" dirty="0"/>
              <a:t>, </a:t>
            </a:r>
            <a:r>
              <a:rPr lang="en-US" sz="2000" dirty="0" err="1"/>
              <a:t>Mahalapye</a:t>
            </a:r>
            <a:r>
              <a:rPr lang="en-US" sz="2000" dirty="0"/>
              <a:t>, </a:t>
            </a:r>
            <a:r>
              <a:rPr lang="en-US" sz="2000" dirty="0" err="1"/>
              <a:t>Selebi-Phikwe</a:t>
            </a:r>
            <a:r>
              <a:rPr lang="en-US" sz="2000" dirty="0"/>
              <a:t>, Maun, </a:t>
            </a:r>
            <a:r>
              <a:rPr lang="en-US" sz="2000" dirty="0" err="1"/>
              <a:t>Ghanzi</a:t>
            </a:r>
            <a:endParaRPr lang="en-US" sz="2000" dirty="0"/>
          </a:p>
          <a:p>
            <a:pPr lvl="1"/>
            <a:r>
              <a:rPr lang="en-US" sz="2000" dirty="0"/>
              <a:t>Covered about 45% of all births in the country</a:t>
            </a:r>
          </a:p>
          <a:p>
            <a:r>
              <a:rPr lang="en-US" sz="2400" b="1" dirty="0"/>
              <a:t>Starting June 2018, </a:t>
            </a:r>
            <a:r>
              <a:rPr lang="en-US" sz="2400" dirty="0"/>
              <a:t>we expanded to 10 more surveillance sites</a:t>
            </a:r>
          </a:p>
          <a:p>
            <a:pPr lvl="1"/>
            <a:r>
              <a:rPr lang="en-US" sz="2000" dirty="0" err="1"/>
              <a:t>Bamalete</a:t>
            </a:r>
            <a:r>
              <a:rPr lang="en-US" sz="2000" dirty="0"/>
              <a:t> Lutheran Hospital, </a:t>
            </a:r>
            <a:r>
              <a:rPr lang="en-US" sz="2000" dirty="0" err="1"/>
              <a:t>Palapye</a:t>
            </a:r>
            <a:r>
              <a:rPr lang="en-US" sz="2000" dirty="0"/>
              <a:t> Primary Hospital, Deborah Retief </a:t>
            </a:r>
            <a:r>
              <a:rPr lang="en-US" sz="2000" dirty="0" err="1"/>
              <a:t>Hospaital</a:t>
            </a:r>
            <a:r>
              <a:rPr lang="en-US" sz="2000" dirty="0"/>
              <a:t>, </a:t>
            </a:r>
            <a:r>
              <a:rPr lang="en-US" sz="2000" dirty="0" err="1"/>
              <a:t>Kanye</a:t>
            </a:r>
            <a:r>
              <a:rPr lang="en-US" sz="2000" dirty="0"/>
              <a:t> SDA Hospital, </a:t>
            </a:r>
            <a:r>
              <a:rPr lang="en-US" sz="2000" dirty="0" err="1"/>
              <a:t>Athlone</a:t>
            </a:r>
            <a:r>
              <a:rPr lang="en-US" sz="2000" dirty="0"/>
              <a:t> Hospital, </a:t>
            </a:r>
            <a:r>
              <a:rPr lang="en-US" sz="2000" dirty="0" err="1"/>
              <a:t>Bobonong</a:t>
            </a:r>
            <a:r>
              <a:rPr lang="en-US" sz="2000" dirty="0"/>
              <a:t> Primary Hospital, </a:t>
            </a:r>
            <a:r>
              <a:rPr lang="en-US" sz="2000" dirty="0" err="1"/>
              <a:t>Gumare</a:t>
            </a:r>
            <a:r>
              <a:rPr lang="en-US" sz="2000" dirty="0"/>
              <a:t> Primary Hospital, </a:t>
            </a:r>
            <a:r>
              <a:rPr lang="en-US" sz="2000" dirty="0" err="1"/>
              <a:t>Goodhope</a:t>
            </a:r>
            <a:r>
              <a:rPr lang="en-US" sz="2000" dirty="0"/>
              <a:t> Primary Hospital, </a:t>
            </a:r>
            <a:r>
              <a:rPr lang="en-US" sz="2000" dirty="0" err="1"/>
              <a:t>Tutume</a:t>
            </a:r>
            <a:r>
              <a:rPr lang="en-US" sz="2000" dirty="0"/>
              <a:t> Primary Hospital, </a:t>
            </a:r>
            <a:r>
              <a:rPr lang="en-US" sz="2000" dirty="0" err="1"/>
              <a:t>Letlhakane</a:t>
            </a:r>
            <a:r>
              <a:rPr lang="en-US" sz="2000" dirty="0"/>
              <a:t> Primary Hospital </a:t>
            </a:r>
          </a:p>
          <a:p>
            <a:pPr lvl="1"/>
            <a:r>
              <a:rPr lang="en-US" sz="2000" dirty="0"/>
              <a:t>Covering about 70% of all births in the country</a:t>
            </a:r>
          </a:p>
          <a:p>
            <a:pPr marL="457200" lvl="1" indent="0">
              <a:buNone/>
            </a:pPr>
            <a:endParaRPr lang="en-US" sz="2000" dirty="0"/>
          </a:p>
        </p:txBody>
      </p:sp>
    </p:spTree>
    <p:extLst>
      <p:ext uri="{BB962C8B-B14F-4D97-AF65-F5344CB8AC3E}">
        <p14:creationId xmlns:p14="http://schemas.microsoft.com/office/powerpoint/2010/main" val="4019012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Abdomen and Anus</a:t>
            </a:r>
            <a:br>
              <a:rPr lang="en-US" sz="3600" dirty="0"/>
            </a:br>
            <a:endParaRPr lang="en-US" dirty="0"/>
          </a:p>
        </p:txBody>
      </p:sp>
      <p:sp>
        <p:nvSpPr>
          <p:cNvPr id="3" name="Content Placeholder 2"/>
          <p:cNvSpPr>
            <a:spLocks noGrp="1"/>
          </p:cNvSpPr>
          <p:nvPr>
            <p:ph idx="1"/>
          </p:nvPr>
        </p:nvSpPr>
        <p:spPr/>
        <p:txBody>
          <a:bodyPr>
            <a:normAutofit lnSpcReduction="10000"/>
          </a:bodyPr>
          <a:lstStyle/>
          <a:p>
            <a:pPr lvl="1"/>
            <a:r>
              <a:rPr lang="en-GB" dirty="0"/>
              <a:t>Observe shape of abdomen, a distended abdomen could signal a major problem</a:t>
            </a:r>
            <a:endParaRPr lang="en-US" sz="2000" dirty="0"/>
          </a:p>
          <a:p>
            <a:pPr lvl="1"/>
            <a:r>
              <a:rPr lang="en-GB" dirty="0"/>
              <a:t>Are there any abnormal openings or defects in the abdominal wall? Are any bowel contents protruding?</a:t>
            </a:r>
          </a:p>
          <a:p>
            <a:pPr lvl="1"/>
            <a:endParaRPr lang="en-US" sz="2000" dirty="0"/>
          </a:p>
          <a:p>
            <a:pPr lvl="1"/>
            <a:r>
              <a:rPr lang="en-GB" dirty="0"/>
              <a:t>A Midline </a:t>
            </a:r>
            <a:r>
              <a:rPr lang="en-GB" dirty="0" err="1"/>
              <a:t>buldge</a:t>
            </a:r>
            <a:r>
              <a:rPr lang="en-GB" dirty="0"/>
              <a:t> above the umbilicus, covered in skin, is called diastasis recti-this is normal</a:t>
            </a:r>
            <a:endParaRPr lang="en-US" sz="2000" dirty="0"/>
          </a:p>
          <a:p>
            <a:pPr lvl="1"/>
            <a:r>
              <a:rPr lang="en-GB" dirty="0"/>
              <a:t>Umbilical hernia: if it is large may need further treatment</a:t>
            </a:r>
            <a:endParaRPr lang="en-US" sz="2000" dirty="0"/>
          </a:p>
          <a:p>
            <a:endParaRPr lang="en-US" dirty="0"/>
          </a:p>
          <a:p>
            <a:endParaRPr lang="en-US" dirty="0"/>
          </a:p>
        </p:txBody>
      </p:sp>
    </p:spTree>
    <p:extLst>
      <p:ext uri="{BB962C8B-B14F-4D97-AF65-F5344CB8AC3E}">
        <p14:creationId xmlns:p14="http://schemas.microsoft.com/office/powerpoint/2010/main" val="267700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Abd</a:t>
            </a:r>
            <a:r>
              <a:rPr lang="en-US" dirty="0"/>
              <a:t> </a:t>
            </a:r>
            <a:r>
              <a:rPr lang="en-US" dirty="0" err="1"/>
              <a:t>cont</a:t>
            </a:r>
            <a:endParaRPr lang="en-US" dirty="0"/>
          </a:p>
        </p:txBody>
      </p:sp>
      <p:sp>
        <p:nvSpPr>
          <p:cNvPr id="3" name="Content Placeholder 2"/>
          <p:cNvSpPr>
            <a:spLocks noGrp="1"/>
          </p:cNvSpPr>
          <p:nvPr>
            <p:ph idx="1"/>
          </p:nvPr>
        </p:nvSpPr>
        <p:spPr/>
        <p:txBody>
          <a:bodyPr/>
          <a:lstStyle/>
          <a:p>
            <a:pPr lvl="1"/>
            <a:r>
              <a:rPr lang="en-GB" dirty="0"/>
              <a:t>Is umbilicus draining pus or blood or red around it?</a:t>
            </a:r>
            <a:endParaRPr lang="en-US" sz="2000" dirty="0"/>
          </a:p>
          <a:p>
            <a:pPr lvl="1"/>
            <a:r>
              <a:rPr lang="en-GB" dirty="0"/>
              <a:t>Raise and cross legs to look at anus, look for anal opening or signs that baby has passed meconium, do not insert finger</a:t>
            </a:r>
            <a:endParaRPr lang="en-US" sz="2000" dirty="0"/>
          </a:p>
          <a:p>
            <a:endParaRPr lang="en-US" dirty="0"/>
          </a:p>
          <a:p>
            <a:endParaRPr lang="en-US" dirty="0"/>
          </a:p>
        </p:txBody>
      </p:sp>
    </p:spTree>
    <p:extLst>
      <p:ext uri="{BB962C8B-B14F-4D97-AF65-F5344CB8AC3E}">
        <p14:creationId xmlns:p14="http://schemas.microsoft.com/office/powerpoint/2010/main" val="274878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Stomach Wall</a:t>
            </a:r>
          </a:p>
        </p:txBody>
      </p:sp>
      <p:sp>
        <p:nvSpPr>
          <p:cNvPr id="3" name="Content Placeholder 2"/>
          <p:cNvSpPr>
            <a:spLocks noGrp="1"/>
          </p:cNvSpPr>
          <p:nvPr>
            <p:ph idx="1"/>
          </p:nvPr>
        </p:nvSpPr>
        <p:spPr/>
        <p:txBody>
          <a:bodyPr/>
          <a:lstStyle/>
          <a:p>
            <a:r>
              <a:rPr lang="en-US" dirty="0" err="1"/>
              <a:t>Gastroscehsis</a:t>
            </a:r>
            <a:endParaRPr lang="en-US" dirty="0"/>
          </a:p>
          <a:p>
            <a:endParaRPr lang="en-US" dirty="0"/>
          </a:p>
        </p:txBody>
      </p:sp>
      <p:pic>
        <p:nvPicPr>
          <p:cNvPr id="4" name="Picture 3"/>
          <p:cNvPicPr>
            <a:picLocks noChangeAspect="1"/>
          </p:cNvPicPr>
          <p:nvPr/>
        </p:nvPicPr>
        <p:blipFill>
          <a:blip r:embed="rId2"/>
          <a:stretch>
            <a:fillRect/>
          </a:stretch>
        </p:blipFill>
        <p:spPr>
          <a:xfrm>
            <a:off x="2260189" y="2336799"/>
            <a:ext cx="5879330" cy="4044979"/>
          </a:xfrm>
          <a:prstGeom prst="rect">
            <a:avLst/>
          </a:prstGeom>
        </p:spPr>
      </p:pic>
    </p:spTree>
    <p:extLst>
      <p:ext uri="{BB962C8B-B14F-4D97-AF65-F5344CB8AC3E}">
        <p14:creationId xmlns:p14="http://schemas.microsoft.com/office/powerpoint/2010/main" val="407860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Gastroschesis</a:t>
            </a:r>
            <a:endParaRPr lang="en-US" dirty="0"/>
          </a:p>
        </p:txBody>
      </p:sp>
      <p:pic>
        <p:nvPicPr>
          <p:cNvPr id="4" name="Content Placeholder 3"/>
          <p:cNvPicPr>
            <a:picLocks noGrp="1" noChangeAspect="1"/>
          </p:cNvPicPr>
          <p:nvPr>
            <p:ph idx="1"/>
          </p:nvPr>
        </p:nvPicPr>
        <p:blipFill>
          <a:blip r:embed="rId2"/>
          <a:srcRect t="7997" b="7997"/>
          <a:stretch>
            <a:fillRect/>
          </a:stretch>
        </p:blipFill>
        <p:spPr/>
      </p:pic>
    </p:spTree>
    <p:extLst>
      <p:ext uri="{BB962C8B-B14F-4D97-AF65-F5344CB8AC3E}">
        <p14:creationId xmlns:p14="http://schemas.microsoft.com/office/powerpoint/2010/main" val="155586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Wall</a:t>
            </a:r>
          </a:p>
        </p:txBody>
      </p:sp>
      <p:sp>
        <p:nvSpPr>
          <p:cNvPr id="3" name="Content Placeholder 2"/>
          <p:cNvSpPr>
            <a:spLocks noGrp="1"/>
          </p:cNvSpPr>
          <p:nvPr>
            <p:ph idx="1"/>
          </p:nvPr>
        </p:nvSpPr>
        <p:spPr/>
        <p:txBody>
          <a:bodyPr/>
          <a:lstStyle/>
          <a:p>
            <a:r>
              <a:rPr lang="en-US" dirty="0" err="1"/>
              <a:t>Omphalmocele</a:t>
            </a:r>
            <a:endParaRPr lang="en-US" dirty="0"/>
          </a:p>
        </p:txBody>
      </p:sp>
      <p:pic>
        <p:nvPicPr>
          <p:cNvPr id="4" name="Picture 3"/>
          <p:cNvPicPr>
            <a:picLocks noChangeAspect="1"/>
          </p:cNvPicPr>
          <p:nvPr/>
        </p:nvPicPr>
        <p:blipFill>
          <a:blip r:embed="rId2"/>
          <a:stretch>
            <a:fillRect/>
          </a:stretch>
        </p:blipFill>
        <p:spPr>
          <a:xfrm>
            <a:off x="2073981" y="2210598"/>
            <a:ext cx="5321606" cy="4261526"/>
          </a:xfrm>
          <a:prstGeom prst="rect">
            <a:avLst/>
          </a:prstGeom>
        </p:spPr>
      </p:pic>
    </p:spTree>
    <p:extLst>
      <p:ext uri="{BB962C8B-B14F-4D97-AF65-F5344CB8AC3E}">
        <p14:creationId xmlns:p14="http://schemas.microsoft.com/office/powerpoint/2010/main" val="271904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Omphalmocele</a:t>
            </a:r>
            <a:endParaRPr lang="en-US" dirty="0"/>
          </a:p>
        </p:txBody>
      </p:sp>
      <p:pic>
        <p:nvPicPr>
          <p:cNvPr id="4" name="Content Placeholder 3"/>
          <p:cNvPicPr>
            <a:picLocks noGrp="1" noChangeAspect="1"/>
          </p:cNvPicPr>
          <p:nvPr>
            <p:ph idx="1"/>
          </p:nvPr>
        </p:nvPicPr>
        <p:blipFill>
          <a:blip r:embed="rId2"/>
          <a:srcRect l="-86107" r="-86107"/>
          <a:stretch>
            <a:fillRect/>
          </a:stretch>
        </p:blipFill>
        <p:spPr/>
      </p:pic>
    </p:spTree>
    <p:extLst>
      <p:ext uri="{BB962C8B-B14F-4D97-AF65-F5344CB8AC3E}">
        <p14:creationId xmlns:p14="http://schemas.microsoft.com/office/powerpoint/2010/main" val="49793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Hips and Genitalia</a:t>
            </a:r>
            <a:br>
              <a:rPr lang="en-US" dirty="0"/>
            </a:br>
            <a:endParaRPr lang="en-US" dirty="0"/>
          </a:p>
        </p:txBody>
      </p:sp>
      <p:sp>
        <p:nvSpPr>
          <p:cNvPr id="3" name="Content Placeholder 2"/>
          <p:cNvSpPr>
            <a:spLocks noGrp="1"/>
          </p:cNvSpPr>
          <p:nvPr>
            <p:ph idx="1"/>
          </p:nvPr>
        </p:nvSpPr>
        <p:spPr>
          <a:xfrm>
            <a:off x="457200" y="1600200"/>
            <a:ext cx="8491548" cy="4984064"/>
          </a:xfrm>
        </p:spPr>
        <p:txBody>
          <a:bodyPr>
            <a:normAutofit lnSpcReduction="10000"/>
          </a:bodyPr>
          <a:lstStyle/>
          <a:p>
            <a:pPr marL="457200" lvl="1" indent="0">
              <a:buNone/>
            </a:pPr>
            <a:endParaRPr lang="en-GB" dirty="0"/>
          </a:p>
          <a:p>
            <a:pPr lvl="1"/>
            <a:r>
              <a:rPr lang="en-GB" dirty="0"/>
              <a:t>Extend legs to see if legs are the same length</a:t>
            </a:r>
            <a:endParaRPr lang="en-US" sz="2000" dirty="0"/>
          </a:p>
          <a:p>
            <a:pPr lvl="1"/>
            <a:r>
              <a:rPr lang="en-GB" dirty="0"/>
              <a:t>In boys, look for urethral opening in the penis, if it is not at expected site, record where it is (hypospadias)</a:t>
            </a:r>
            <a:endParaRPr lang="en-US" sz="2000" dirty="0"/>
          </a:p>
          <a:p>
            <a:pPr lvl="1"/>
            <a:r>
              <a:rPr lang="en-GB" dirty="0"/>
              <a:t>In boys, palpate scrotum, have both testes descended? Is there a fluid sac (hydrocele)?</a:t>
            </a:r>
            <a:endParaRPr lang="en-US" sz="2000" dirty="0"/>
          </a:p>
          <a:p>
            <a:pPr lvl="1"/>
            <a:r>
              <a:rPr lang="en-GB" dirty="0"/>
              <a:t>In girls observe the vagina-are either the outer or inner labia fused? </a:t>
            </a:r>
            <a:endParaRPr lang="en-US" sz="2000" dirty="0"/>
          </a:p>
          <a:p>
            <a:pPr lvl="1"/>
            <a:r>
              <a:rPr lang="en-GB" dirty="0"/>
              <a:t>In girls, look to see if vaginal orifice is open, do not insert finger</a:t>
            </a:r>
            <a:endParaRPr lang="en-US" sz="2000" dirty="0"/>
          </a:p>
          <a:p>
            <a:endParaRPr lang="en-US" dirty="0"/>
          </a:p>
        </p:txBody>
      </p:sp>
    </p:spTree>
    <p:extLst>
      <p:ext uri="{BB962C8B-B14F-4D97-AF65-F5344CB8AC3E}">
        <p14:creationId xmlns:p14="http://schemas.microsoft.com/office/powerpoint/2010/main" val="1425086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Organs</a:t>
            </a:r>
          </a:p>
        </p:txBody>
      </p:sp>
      <p:sp>
        <p:nvSpPr>
          <p:cNvPr id="3" name="Content Placeholder 2"/>
          <p:cNvSpPr>
            <a:spLocks noGrp="1"/>
          </p:cNvSpPr>
          <p:nvPr>
            <p:ph idx="1"/>
          </p:nvPr>
        </p:nvSpPr>
        <p:spPr/>
        <p:txBody>
          <a:bodyPr/>
          <a:lstStyle/>
          <a:p>
            <a:r>
              <a:rPr lang="en-US" dirty="0" err="1"/>
              <a:t>Hypospadius</a:t>
            </a:r>
            <a:r>
              <a:rPr lang="en-US" dirty="0"/>
              <a:t> (opening in the penis for the urethra at an </a:t>
            </a:r>
            <a:r>
              <a:rPr lang="en-US" dirty="0" err="1"/>
              <a:t>unsual</a:t>
            </a:r>
            <a:r>
              <a:rPr lang="en-US" dirty="0"/>
              <a:t> site)</a:t>
            </a:r>
          </a:p>
        </p:txBody>
      </p:sp>
      <p:pic>
        <p:nvPicPr>
          <p:cNvPr id="4" name="Picture 3"/>
          <p:cNvPicPr>
            <a:picLocks noChangeAspect="1"/>
          </p:cNvPicPr>
          <p:nvPr/>
        </p:nvPicPr>
        <p:blipFill>
          <a:blip r:embed="rId2"/>
          <a:stretch>
            <a:fillRect/>
          </a:stretch>
        </p:blipFill>
        <p:spPr>
          <a:xfrm>
            <a:off x="1720276" y="2954111"/>
            <a:ext cx="5890009" cy="3190422"/>
          </a:xfrm>
          <a:prstGeom prst="rect">
            <a:avLst/>
          </a:prstGeom>
        </p:spPr>
      </p:pic>
    </p:spTree>
    <p:extLst>
      <p:ext uri="{BB962C8B-B14F-4D97-AF65-F5344CB8AC3E}">
        <p14:creationId xmlns:p14="http://schemas.microsoft.com/office/powerpoint/2010/main" val="218937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Organs</a:t>
            </a:r>
          </a:p>
        </p:txBody>
      </p:sp>
      <p:sp>
        <p:nvSpPr>
          <p:cNvPr id="3" name="Content Placeholder 2"/>
          <p:cNvSpPr>
            <a:spLocks noGrp="1"/>
          </p:cNvSpPr>
          <p:nvPr>
            <p:ph idx="1"/>
          </p:nvPr>
        </p:nvSpPr>
        <p:spPr/>
        <p:txBody>
          <a:bodyPr/>
          <a:lstStyle/>
          <a:p>
            <a:r>
              <a:rPr lang="en-US" dirty="0"/>
              <a:t>Ambiguous </a:t>
            </a:r>
            <a:r>
              <a:rPr lang="en-US" dirty="0" err="1"/>
              <a:t>Genetalia</a:t>
            </a:r>
            <a:endParaRPr lang="en-US" dirty="0"/>
          </a:p>
        </p:txBody>
      </p:sp>
    </p:spTree>
    <p:extLst>
      <p:ext uri="{BB962C8B-B14F-4D97-AF65-F5344CB8AC3E}">
        <p14:creationId xmlns:p14="http://schemas.microsoft.com/office/powerpoint/2010/main" val="163066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Organs</a:t>
            </a:r>
          </a:p>
        </p:txBody>
      </p:sp>
      <p:sp>
        <p:nvSpPr>
          <p:cNvPr id="3" name="Content Placeholder 2"/>
          <p:cNvSpPr>
            <a:spLocks noGrp="1"/>
          </p:cNvSpPr>
          <p:nvPr>
            <p:ph idx="1"/>
          </p:nvPr>
        </p:nvSpPr>
        <p:spPr/>
        <p:txBody>
          <a:bodyPr/>
          <a:lstStyle/>
          <a:p>
            <a:r>
              <a:rPr lang="en-US" dirty="0"/>
              <a:t>Imperforate Anus (no hole at the rectum)</a:t>
            </a:r>
          </a:p>
          <a:p>
            <a:endParaRPr lang="en-US" dirty="0"/>
          </a:p>
        </p:txBody>
      </p:sp>
      <p:pic>
        <p:nvPicPr>
          <p:cNvPr id="4" name="Picture 3"/>
          <p:cNvPicPr>
            <a:picLocks noChangeAspect="1"/>
          </p:cNvPicPr>
          <p:nvPr/>
        </p:nvPicPr>
        <p:blipFill>
          <a:blip r:embed="rId2"/>
          <a:stretch>
            <a:fillRect/>
          </a:stretch>
        </p:blipFill>
        <p:spPr>
          <a:xfrm>
            <a:off x="702324" y="2582901"/>
            <a:ext cx="3289300" cy="2463800"/>
          </a:xfrm>
          <a:prstGeom prst="rect">
            <a:avLst/>
          </a:prstGeom>
        </p:spPr>
      </p:pic>
      <p:pic>
        <p:nvPicPr>
          <p:cNvPr id="5" name="Picture 4"/>
          <p:cNvPicPr>
            <a:picLocks noChangeAspect="1"/>
          </p:cNvPicPr>
          <p:nvPr/>
        </p:nvPicPr>
        <p:blipFill>
          <a:blip r:embed="rId3"/>
          <a:stretch>
            <a:fillRect/>
          </a:stretch>
        </p:blipFill>
        <p:spPr>
          <a:xfrm>
            <a:off x="5309772" y="3923876"/>
            <a:ext cx="3238500" cy="2501900"/>
          </a:xfrm>
          <a:prstGeom prst="rect">
            <a:avLst/>
          </a:prstGeom>
        </p:spPr>
      </p:pic>
    </p:spTree>
    <p:extLst>
      <p:ext uri="{BB962C8B-B14F-4D97-AF65-F5344CB8AC3E}">
        <p14:creationId xmlns:p14="http://schemas.microsoft.com/office/powerpoint/2010/main" val="4762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fontScale="55000" lnSpcReduction="20000"/>
          </a:bodyPr>
          <a:lstStyle/>
          <a:p>
            <a:pPr lvl="1">
              <a:buFont typeface="Courier New"/>
              <a:buChar char="o"/>
            </a:pPr>
            <a:r>
              <a:rPr lang="en-US" sz="2600" dirty="0"/>
              <a:t>Data will be collected for every birth &gt;24 weeks gestation that occurs on the hospital grounds</a:t>
            </a:r>
          </a:p>
          <a:p>
            <a:pPr lvl="2">
              <a:buFont typeface="Courier New"/>
              <a:buChar char="o"/>
            </a:pPr>
            <a:r>
              <a:rPr lang="en-US" sz="2600" dirty="0"/>
              <a:t>Trained Research Assistant will review available outpatient records and maternity obstetric cards </a:t>
            </a:r>
          </a:p>
          <a:p>
            <a:pPr lvl="2">
              <a:buFont typeface="Courier New"/>
              <a:buChar char="o"/>
            </a:pPr>
            <a:r>
              <a:rPr lang="en-US" sz="2600" dirty="0"/>
              <a:t>For HIV-infected women we will collect information to confirm what is written in the maternity logbook and to look up in IPMS/PIMS</a:t>
            </a:r>
          </a:p>
          <a:p>
            <a:pPr lvl="2">
              <a:buFont typeface="Courier New"/>
              <a:buChar char="o"/>
            </a:pPr>
            <a:r>
              <a:rPr lang="en-US" sz="2600" dirty="0">
                <a:latin typeface="Calibri" charset="0"/>
              </a:rPr>
              <a:t>For Congenital Abnormalities will attempt to consent mother for photo of the </a:t>
            </a:r>
            <a:r>
              <a:rPr lang="en-US" sz="2600">
                <a:latin typeface="Calibri" charset="0"/>
              </a:rPr>
              <a:t>infant’s abnormality</a:t>
            </a:r>
            <a:endParaRPr lang="en-US" sz="2600" dirty="0">
              <a:latin typeface="Calibri" charset="0"/>
            </a:endParaRPr>
          </a:p>
          <a:p>
            <a:pPr lvl="2">
              <a:buFont typeface="Courier New"/>
              <a:buChar char="o"/>
            </a:pPr>
            <a:endParaRPr lang="en-US" sz="2600" dirty="0">
              <a:latin typeface="Calibri" charset="0"/>
            </a:endParaRPr>
          </a:p>
          <a:p>
            <a:pPr lvl="1">
              <a:buFont typeface="Courier New"/>
              <a:buChar char="o"/>
            </a:pPr>
            <a:r>
              <a:rPr lang="en-US" sz="2600" dirty="0">
                <a:latin typeface="Calibri" charset="0"/>
              </a:rPr>
              <a:t>Data Collection for Congenital Abnormalities</a:t>
            </a:r>
          </a:p>
          <a:p>
            <a:pPr lvl="2">
              <a:buFont typeface="Courier New"/>
              <a:buChar char="o"/>
            </a:pPr>
            <a:r>
              <a:rPr lang="en-US" sz="2600" dirty="0">
                <a:latin typeface="Calibri" charset="0"/>
              </a:rPr>
              <a:t>Nurse Midwife/R/Nurse will notify our research assistants for all potential abnormalities (stillbirth and live birth)</a:t>
            </a:r>
          </a:p>
          <a:p>
            <a:pPr lvl="3">
              <a:buFont typeface="Courier New"/>
              <a:buChar char="o"/>
            </a:pPr>
            <a:r>
              <a:rPr lang="en-US" sz="2200" dirty="0">
                <a:latin typeface="Calibri" charset="0"/>
              </a:rPr>
              <a:t>RA available by telephone 24/7 (except when on holiday) and will attempt consent when she returns to duty if the mother is not yet discharged</a:t>
            </a:r>
          </a:p>
          <a:p>
            <a:pPr lvl="2">
              <a:buFont typeface="Courier New"/>
              <a:buChar char="o"/>
            </a:pPr>
            <a:r>
              <a:rPr lang="en-US" sz="2600" dirty="0">
                <a:latin typeface="Calibri" charset="0"/>
              </a:rPr>
              <a:t>RA will consent mother for </a:t>
            </a:r>
            <a:r>
              <a:rPr lang="en-US" sz="2600" dirty="0" err="1">
                <a:latin typeface="Calibri" charset="0"/>
              </a:rPr>
              <a:t>anonymized</a:t>
            </a:r>
            <a:r>
              <a:rPr lang="en-US" sz="2600" dirty="0">
                <a:latin typeface="Calibri" charset="0"/>
              </a:rPr>
              <a:t> photo</a:t>
            </a:r>
          </a:p>
          <a:p>
            <a:pPr lvl="3">
              <a:buFont typeface="Courier New"/>
              <a:buChar char="o"/>
            </a:pPr>
            <a:r>
              <a:rPr lang="en-US" sz="2200" dirty="0">
                <a:latin typeface="Calibri" charset="0"/>
              </a:rPr>
              <a:t>If no consent obtained, the RA will ask for further clarifications and descriptions from the midwife or doctor who saw the baby</a:t>
            </a:r>
          </a:p>
          <a:p>
            <a:pPr lvl="2">
              <a:buFont typeface="Courier New"/>
              <a:buChar char="o"/>
            </a:pPr>
            <a:r>
              <a:rPr lang="en-US" sz="2600" dirty="0" err="1">
                <a:latin typeface="Calibri" charset="0"/>
              </a:rPr>
              <a:t>Anonymized</a:t>
            </a:r>
            <a:r>
              <a:rPr lang="en-US" sz="2600" dirty="0">
                <a:latin typeface="Calibri" charset="0"/>
              </a:rPr>
              <a:t> photo will be reviewed by our birth defects expert and categorized</a:t>
            </a:r>
          </a:p>
          <a:p>
            <a:pPr lvl="2">
              <a:buFont typeface="Courier New"/>
              <a:buChar char="o"/>
            </a:pPr>
            <a:r>
              <a:rPr lang="en-US" sz="2600" dirty="0">
                <a:latin typeface="Calibri" charset="0"/>
              </a:rPr>
              <a:t>RA or other study staff can provide feedback to hospital nurse midwives on diagnosis if uncertain</a:t>
            </a:r>
          </a:p>
          <a:p>
            <a:pPr lvl="2">
              <a:buFont typeface="Courier New"/>
              <a:buChar char="o"/>
            </a:pPr>
            <a:r>
              <a:rPr lang="en-US" sz="2600" dirty="0">
                <a:latin typeface="Calibri" charset="0"/>
              </a:rPr>
              <a:t>Mother will be able to obtain expert diagnosis if she wants it at 3 months</a:t>
            </a:r>
          </a:p>
          <a:p>
            <a:pPr lvl="2">
              <a:buFont typeface="Courier New"/>
              <a:buChar char="o"/>
            </a:pPr>
            <a:r>
              <a:rPr lang="en-US" sz="2600" dirty="0">
                <a:latin typeface="Calibri" charset="0"/>
              </a:rPr>
              <a:t>Our head nurse midwife will be available by phone for any difficult cases, clinical questions from maternity staff</a:t>
            </a:r>
          </a:p>
        </p:txBody>
      </p:sp>
      <p:sp>
        <p:nvSpPr>
          <p:cNvPr id="5" name="Title 1"/>
          <p:cNvSpPr>
            <a:spLocks noGrp="1"/>
          </p:cNvSpPr>
          <p:nvPr>
            <p:ph type="title"/>
          </p:nvPr>
        </p:nvSpPr>
        <p:spPr>
          <a:xfrm>
            <a:off x="457200" y="291133"/>
            <a:ext cx="8229600" cy="1143000"/>
          </a:xfrm>
        </p:spPr>
        <p:txBody>
          <a:bodyPr/>
          <a:lstStyle/>
          <a:p>
            <a:pPr eaLnBrk="1" hangingPunct="1"/>
            <a:r>
              <a:rPr lang="en-US" sz="4000" dirty="0">
                <a:latin typeface="Calibri" charset="0"/>
              </a:rPr>
              <a:t>Data Collection Process</a:t>
            </a:r>
          </a:p>
        </p:txBody>
      </p:sp>
    </p:spTree>
    <p:extLst>
      <p:ext uri="{BB962C8B-B14F-4D97-AF65-F5344CB8AC3E}">
        <p14:creationId xmlns:p14="http://schemas.microsoft.com/office/powerpoint/2010/main" val="6919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Fingers and Toes</a:t>
            </a:r>
            <a:br>
              <a:rPr lang="en-US" dirty="0"/>
            </a:br>
            <a:endParaRPr lang="en-US" dirty="0"/>
          </a:p>
        </p:txBody>
      </p:sp>
      <p:sp>
        <p:nvSpPr>
          <p:cNvPr id="3" name="Content Placeholder 2"/>
          <p:cNvSpPr>
            <a:spLocks noGrp="1"/>
          </p:cNvSpPr>
          <p:nvPr>
            <p:ph idx="1"/>
          </p:nvPr>
        </p:nvSpPr>
        <p:spPr/>
        <p:txBody>
          <a:bodyPr/>
          <a:lstStyle/>
          <a:p>
            <a:pPr lvl="1"/>
            <a:r>
              <a:rPr lang="en-GB" dirty="0"/>
              <a:t>Extend </a:t>
            </a:r>
            <a:r>
              <a:rPr lang="en-GB" dirty="0" err="1"/>
              <a:t>newborn</a:t>
            </a:r>
            <a:r>
              <a:rPr lang="en-GB" dirty="0"/>
              <a:t> fingers around your finger, count the number, check for nails, look for short digits or webbing/fingers that appear stuck together</a:t>
            </a:r>
            <a:endParaRPr lang="en-US" sz="2000" dirty="0"/>
          </a:p>
          <a:p>
            <a:pPr lvl="1"/>
            <a:r>
              <a:rPr lang="en-GB" dirty="0"/>
              <a:t>Check palm for </a:t>
            </a:r>
            <a:r>
              <a:rPr lang="en-GB" dirty="0" err="1"/>
              <a:t>tranverse</a:t>
            </a:r>
            <a:r>
              <a:rPr lang="en-GB" dirty="0"/>
              <a:t> palmar crease (only 1 not 2 creases)</a:t>
            </a:r>
            <a:endParaRPr lang="en-US" sz="2000" dirty="0"/>
          </a:p>
          <a:p>
            <a:pPr lvl="1"/>
            <a:r>
              <a:rPr lang="en-GB" dirty="0"/>
              <a:t>Place thumb on the bottom of the </a:t>
            </a:r>
            <a:r>
              <a:rPr lang="en-GB" dirty="0" err="1"/>
              <a:t>newborn</a:t>
            </a:r>
            <a:r>
              <a:rPr lang="en-GB" dirty="0"/>
              <a:t> foot to look at toes. Count toes, look for webbing or toes that appear stuck together</a:t>
            </a:r>
            <a:endParaRPr lang="en-US" sz="2000" dirty="0"/>
          </a:p>
          <a:p>
            <a:endParaRPr lang="en-US" dirty="0"/>
          </a:p>
        </p:txBody>
      </p:sp>
    </p:spTree>
    <p:extLst>
      <p:ext uri="{BB962C8B-B14F-4D97-AF65-F5344CB8AC3E}">
        <p14:creationId xmlns:p14="http://schemas.microsoft.com/office/powerpoint/2010/main" val="102919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Fingers and Toes</a:t>
            </a:r>
          </a:p>
        </p:txBody>
      </p:sp>
      <p:sp>
        <p:nvSpPr>
          <p:cNvPr id="3" name="Content Placeholder 2"/>
          <p:cNvSpPr>
            <a:spLocks noGrp="1"/>
          </p:cNvSpPr>
          <p:nvPr>
            <p:ph idx="1"/>
          </p:nvPr>
        </p:nvSpPr>
        <p:spPr/>
        <p:txBody>
          <a:bodyPr/>
          <a:lstStyle/>
          <a:p>
            <a:r>
              <a:rPr lang="en-US" dirty="0" err="1"/>
              <a:t>Polydactaly</a:t>
            </a:r>
            <a:r>
              <a:rPr lang="en-US" dirty="0"/>
              <a:t> (an EXTRA Finger or toe)</a:t>
            </a:r>
          </a:p>
          <a:p>
            <a:endParaRPr lang="en-US" dirty="0"/>
          </a:p>
        </p:txBody>
      </p:sp>
      <p:pic>
        <p:nvPicPr>
          <p:cNvPr id="4" name="Picture 3"/>
          <p:cNvPicPr>
            <a:picLocks noChangeAspect="1"/>
          </p:cNvPicPr>
          <p:nvPr/>
        </p:nvPicPr>
        <p:blipFill>
          <a:blip r:embed="rId2"/>
          <a:stretch>
            <a:fillRect/>
          </a:stretch>
        </p:blipFill>
        <p:spPr>
          <a:xfrm>
            <a:off x="257238" y="2160831"/>
            <a:ext cx="4158863" cy="3402706"/>
          </a:xfrm>
          <a:prstGeom prst="rect">
            <a:avLst/>
          </a:prstGeom>
        </p:spPr>
      </p:pic>
      <p:pic>
        <p:nvPicPr>
          <p:cNvPr id="5" name="Picture 4"/>
          <p:cNvPicPr>
            <a:picLocks noChangeAspect="1"/>
          </p:cNvPicPr>
          <p:nvPr/>
        </p:nvPicPr>
        <p:blipFill>
          <a:blip r:embed="rId3"/>
          <a:stretch>
            <a:fillRect/>
          </a:stretch>
        </p:blipFill>
        <p:spPr>
          <a:xfrm>
            <a:off x="4158863" y="3066410"/>
            <a:ext cx="4905939" cy="3791590"/>
          </a:xfrm>
          <a:prstGeom prst="rect">
            <a:avLst/>
          </a:prstGeom>
        </p:spPr>
      </p:pic>
    </p:spTree>
    <p:extLst>
      <p:ext uri="{BB962C8B-B14F-4D97-AF65-F5344CB8AC3E}">
        <p14:creationId xmlns:p14="http://schemas.microsoft.com/office/powerpoint/2010/main" val="232263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Fingers and Toes</a:t>
            </a:r>
          </a:p>
        </p:txBody>
      </p:sp>
      <p:sp>
        <p:nvSpPr>
          <p:cNvPr id="3" name="Content Placeholder 2"/>
          <p:cNvSpPr>
            <a:spLocks noGrp="1"/>
          </p:cNvSpPr>
          <p:nvPr>
            <p:ph idx="1"/>
          </p:nvPr>
        </p:nvSpPr>
        <p:spPr/>
        <p:txBody>
          <a:bodyPr/>
          <a:lstStyle/>
          <a:p>
            <a:r>
              <a:rPr lang="en-US" dirty="0" err="1"/>
              <a:t>Syndactaly</a:t>
            </a:r>
            <a:r>
              <a:rPr lang="en-US" dirty="0"/>
              <a:t> (fingers or toes merged together)</a:t>
            </a:r>
          </a:p>
          <a:p>
            <a:endParaRPr lang="en-US" dirty="0"/>
          </a:p>
        </p:txBody>
      </p:sp>
      <p:pic>
        <p:nvPicPr>
          <p:cNvPr id="4" name="Picture 3"/>
          <p:cNvPicPr>
            <a:picLocks noChangeAspect="1"/>
          </p:cNvPicPr>
          <p:nvPr/>
        </p:nvPicPr>
        <p:blipFill>
          <a:blip r:embed="rId2"/>
          <a:stretch>
            <a:fillRect/>
          </a:stretch>
        </p:blipFill>
        <p:spPr>
          <a:xfrm>
            <a:off x="768721" y="2666999"/>
            <a:ext cx="4665428" cy="3499071"/>
          </a:xfrm>
          <a:prstGeom prst="rect">
            <a:avLst/>
          </a:prstGeom>
        </p:spPr>
      </p:pic>
    </p:spTree>
    <p:extLst>
      <p:ext uri="{BB962C8B-B14F-4D97-AF65-F5344CB8AC3E}">
        <p14:creationId xmlns:p14="http://schemas.microsoft.com/office/powerpoint/2010/main" val="302597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Fingers and Toes</a:t>
            </a:r>
          </a:p>
        </p:txBody>
      </p:sp>
      <p:sp>
        <p:nvSpPr>
          <p:cNvPr id="3" name="Content Placeholder 2"/>
          <p:cNvSpPr>
            <a:spLocks noGrp="1"/>
          </p:cNvSpPr>
          <p:nvPr>
            <p:ph idx="1"/>
          </p:nvPr>
        </p:nvSpPr>
        <p:spPr/>
        <p:txBody>
          <a:bodyPr/>
          <a:lstStyle/>
          <a:p>
            <a:r>
              <a:rPr lang="en-US" dirty="0" err="1"/>
              <a:t>Hypoplastic</a:t>
            </a:r>
            <a:r>
              <a:rPr lang="en-US" dirty="0"/>
              <a:t> (very very small) fingers and toes</a:t>
            </a:r>
          </a:p>
          <a:p>
            <a:endParaRPr lang="en-US" dirty="0"/>
          </a:p>
        </p:txBody>
      </p:sp>
      <p:pic>
        <p:nvPicPr>
          <p:cNvPr id="4" name="Picture 3"/>
          <p:cNvPicPr>
            <a:picLocks noChangeAspect="1"/>
          </p:cNvPicPr>
          <p:nvPr/>
        </p:nvPicPr>
        <p:blipFill>
          <a:blip r:embed="rId2"/>
          <a:stretch>
            <a:fillRect/>
          </a:stretch>
        </p:blipFill>
        <p:spPr>
          <a:xfrm>
            <a:off x="3060700" y="2765500"/>
            <a:ext cx="3022600" cy="2857500"/>
          </a:xfrm>
          <a:prstGeom prst="rect">
            <a:avLst/>
          </a:prstGeom>
        </p:spPr>
      </p:pic>
    </p:spTree>
    <p:extLst>
      <p:ext uri="{BB962C8B-B14F-4D97-AF65-F5344CB8AC3E}">
        <p14:creationId xmlns:p14="http://schemas.microsoft.com/office/powerpoint/2010/main" val="1611713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Arms and Legs</a:t>
            </a:r>
            <a:br>
              <a:rPr lang="en-US" dirty="0"/>
            </a:br>
            <a:endParaRPr lang="en-US" dirty="0"/>
          </a:p>
        </p:txBody>
      </p:sp>
      <p:sp>
        <p:nvSpPr>
          <p:cNvPr id="3" name="Content Placeholder 2"/>
          <p:cNvSpPr>
            <a:spLocks noGrp="1"/>
          </p:cNvSpPr>
          <p:nvPr>
            <p:ph idx="1"/>
          </p:nvPr>
        </p:nvSpPr>
        <p:spPr/>
        <p:txBody>
          <a:bodyPr/>
          <a:lstStyle/>
          <a:p>
            <a:pPr lvl="1"/>
            <a:r>
              <a:rPr lang="en-GB" dirty="0"/>
              <a:t>Observe the length, shape and symmetry</a:t>
            </a:r>
            <a:endParaRPr lang="en-US" sz="2000" dirty="0"/>
          </a:p>
          <a:p>
            <a:pPr lvl="1"/>
            <a:r>
              <a:rPr lang="en-GB" dirty="0"/>
              <a:t>Is there any unusual bending of legs or feet?</a:t>
            </a:r>
            <a:endParaRPr lang="en-US" sz="2000" dirty="0"/>
          </a:p>
          <a:p>
            <a:pPr lvl="1"/>
            <a:r>
              <a:rPr lang="en-GB" dirty="0"/>
              <a:t>Turn feet towards midline, if lots of resistance is met, this could be clubfoot</a:t>
            </a:r>
            <a:endParaRPr lang="en-US" sz="2000" dirty="0"/>
          </a:p>
          <a:p>
            <a:pPr marL="0" indent="0">
              <a:buNone/>
            </a:pPr>
            <a:endParaRPr lang="en-US" sz="2400" dirty="0"/>
          </a:p>
          <a:p>
            <a:endParaRPr lang="en-US" dirty="0"/>
          </a:p>
        </p:txBody>
      </p:sp>
    </p:spTree>
    <p:extLst>
      <p:ext uri="{BB962C8B-B14F-4D97-AF65-F5344CB8AC3E}">
        <p14:creationId xmlns:p14="http://schemas.microsoft.com/office/powerpoint/2010/main" val="264372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Legs and Arms</a:t>
            </a:r>
          </a:p>
        </p:txBody>
      </p:sp>
      <p:sp>
        <p:nvSpPr>
          <p:cNvPr id="3" name="Content Placeholder 2"/>
          <p:cNvSpPr>
            <a:spLocks noGrp="1"/>
          </p:cNvSpPr>
          <p:nvPr>
            <p:ph idx="1"/>
          </p:nvPr>
        </p:nvSpPr>
        <p:spPr/>
        <p:txBody>
          <a:bodyPr/>
          <a:lstStyle/>
          <a:p>
            <a:r>
              <a:rPr lang="en-US" dirty="0"/>
              <a:t>Club Foot (</a:t>
            </a:r>
            <a:r>
              <a:rPr lang="en-US" dirty="0" err="1"/>
              <a:t>Talipes</a:t>
            </a:r>
            <a:r>
              <a:rPr lang="en-US" dirty="0"/>
              <a:t>)</a:t>
            </a:r>
          </a:p>
        </p:txBody>
      </p:sp>
      <p:pic>
        <p:nvPicPr>
          <p:cNvPr id="4" name="Picture 3"/>
          <p:cNvPicPr>
            <a:picLocks noChangeAspect="1"/>
          </p:cNvPicPr>
          <p:nvPr/>
        </p:nvPicPr>
        <p:blipFill>
          <a:blip r:embed="rId2"/>
          <a:stretch>
            <a:fillRect/>
          </a:stretch>
        </p:blipFill>
        <p:spPr>
          <a:xfrm>
            <a:off x="1789168" y="2577924"/>
            <a:ext cx="5670728" cy="3328892"/>
          </a:xfrm>
          <a:prstGeom prst="rect">
            <a:avLst/>
          </a:prstGeom>
        </p:spPr>
      </p:pic>
    </p:spTree>
    <p:extLst>
      <p:ext uri="{BB962C8B-B14F-4D97-AF65-F5344CB8AC3E}">
        <p14:creationId xmlns:p14="http://schemas.microsoft.com/office/powerpoint/2010/main" val="2135743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Legs and Arms</a:t>
            </a:r>
          </a:p>
        </p:txBody>
      </p:sp>
      <p:sp>
        <p:nvSpPr>
          <p:cNvPr id="3" name="Content Placeholder 2"/>
          <p:cNvSpPr>
            <a:spLocks noGrp="1"/>
          </p:cNvSpPr>
          <p:nvPr>
            <p:ph idx="1"/>
          </p:nvPr>
        </p:nvSpPr>
        <p:spPr/>
        <p:txBody>
          <a:bodyPr/>
          <a:lstStyle/>
          <a:p>
            <a:r>
              <a:rPr lang="en-US" dirty="0"/>
              <a:t>Amelia: Complete absence of a limb</a:t>
            </a:r>
          </a:p>
        </p:txBody>
      </p:sp>
      <p:pic>
        <p:nvPicPr>
          <p:cNvPr id="4" name="Picture 3"/>
          <p:cNvPicPr>
            <a:picLocks noChangeAspect="1"/>
          </p:cNvPicPr>
          <p:nvPr/>
        </p:nvPicPr>
        <p:blipFill>
          <a:blip r:embed="rId2"/>
          <a:stretch>
            <a:fillRect/>
          </a:stretch>
        </p:blipFill>
        <p:spPr>
          <a:xfrm>
            <a:off x="3040519" y="2511675"/>
            <a:ext cx="2806700" cy="2895600"/>
          </a:xfrm>
          <a:prstGeom prst="rect">
            <a:avLst/>
          </a:prstGeom>
        </p:spPr>
      </p:pic>
    </p:spTree>
    <p:extLst>
      <p:ext uri="{BB962C8B-B14F-4D97-AF65-F5344CB8AC3E}">
        <p14:creationId xmlns:p14="http://schemas.microsoft.com/office/powerpoint/2010/main" val="1816058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Legs and arms</a:t>
            </a:r>
          </a:p>
        </p:txBody>
      </p:sp>
      <p:sp>
        <p:nvSpPr>
          <p:cNvPr id="3" name="Content Placeholder 2"/>
          <p:cNvSpPr>
            <a:spLocks noGrp="1"/>
          </p:cNvSpPr>
          <p:nvPr>
            <p:ph idx="1"/>
          </p:nvPr>
        </p:nvSpPr>
        <p:spPr/>
        <p:txBody>
          <a:bodyPr/>
          <a:lstStyle/>
          <a:p>
            <a:r>
              <a:rPr lang="en-US" dirty="0" err="1"/>
              <a:t>Phocomelia</a:t>
            </a:r>
            <a:r>
              <a:rPr lang="en-US" dirty="0"/>
              <a:t>: Absence of a limb but hand or foot present</a:t>
            </a:r>
          </a:p>
        </p:txBody>
      </p:sp>
      <p:pic>
        <p:nvPicPr>
          <p:cNvPr id="4" name="Picture 3"/>
          <p:cNvPicPr>
            <a:picLocks noChangeAspect="1"/>
          </p:cNvPicPr>
          <p:nvPr/>
        </p:nvPicPr>
        <p:blipFill>
          <a:blip r:embed="rId2"/>
          <a:stretch>
            <a:fillRect/>
          </a:stretch>
        </p:blipFill>
        <p:spPr>
          <a:xfrm>
            <a:off x="312950" y="2931575"/>
            <a:ext cx="3746500" cy="2171700"/>
          </a:xfrm>
          <a:prstGeom prst="rect">
            <a:avLst/>
          </a:prstGeom>
        </p:spPr>
      </p:pic>
      <p:pic>
        <p:nvPicPr>
          <p:cNvPr id="5" name="Picture 4"/>
          <p:cNvPicPr>
            <a:picLocks noChangeAspect="1"/>
          </p:cNvPicPr>
          <p:nvPr/>
        </p:nvPicPr>
        <p:blipFill>
          <a:blip r:embed="rId3"/>
          <a:stretch>
            <a:fillRect/>
          </a:stretch>
        </p:blipFill>
        <p:spPr>
          <a:xfrm>
            <a:off x="4988895" y="4483100"/>
            <a:ext cx="3848100" cy="2108200"/>
          </a:xfrm>
          <a:prstGeom prst="rect">
            <a:avLst/>
          </a:prstGeom>
        </p:spPr>
      </p:pic>
    </p:spTree>
    <p:extLst>
      <p:ext uri="{BB962C8B-B14F-4D97-AF65-F5344CB8AC3E}">
        <p14:creationId xmlns:p14="http://schemas.microsoft.com/office/powerpoint/2010/main" val="2847035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Spine</a:t>
            </a:r>
            <a:br>
              <a:rPr lang="en-US" dirty="0"/>
            </a:br>
            <a:endParaRPr lang="en-US" dirty="0"/>
          </a:p>
        </p:txBody>
      </p:sp>
      <p:sp>
        <p:nvSpPr>
          <p:cNvPr id="3" name="Content Placeholder 2"/>
          <p:cNvSpPr>
            <a:spLocks noGrp="1"/>
          </p:cNvSpPr>
          <p:nvPr>
            <p:ph idx="1"/>
          </p:nvPr>
        </p:nvSpPr>
        <p:spPr/>
        <p:txBody>
          <a:bodyPr/>
          <a:lstStyle/>
          <a:p>
            <a:pPr lvl="1"/>
            <a:r>
              <a:rPr lang="en-GB" dirty="0"/>
              <a:t>Gently lift baby up and turn over, with one hand under chest</a:t>
            </a:r>
            <a:endParaRPr lang="en-US" sz="2000" dirty="0"/>
          </a:p>
          <a:p>
            <a:pPr lvl="1"/>
            <a:r>
              <a:rPr lang="en-GB" dirty="0"/>
              <a:t>Run finger along spine, note if spine is straight and if there are any lumps or bumps or </a:t>
            </a:r>
            <a:r>
              <a:rPr lang="en-GB" dirty="0" err="1"/>
              <a:t>buldges</a:t>
            </a:r>
            <a:r>
              <a:rPr lang="en-GB" dirty="0"/>
              <a:t> or defects in skin</a:t>
            </a:r>
            <a:endParaRPr lang="en-US" sz="2000" dirty="0"/>
          </a:p>
          <a:p>
            <a:pPr marL="0" indent="0">
              <a:buNone/>
            </a:pPr>
            <a:endParaRPr lang="en-US" dirty="0"/>
          </a:p>
        </p:txBody>
      </p:sp>
    </p:spTree>
    <p:extLst>
      <p:ext uri="{BB962C8B-B14F-4D97-AF65-F5344CB8AC3E}">
        <p14:creationId xmlns:p14="http://schemas.microsoft.com/office/powerpoint/2010/main" val="3274391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Tube Defects</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25084" y="1305114"/>
            <a:ext cx="6704260" cy="5465722"/>
          </a:xfrm>
          <a:prstGeom prst="rect">
            <a:avLst/>
          </a:prstGeom>
        </p:spPr>
      </p:pic>
    </p:spTree>
    <p:extLst>
      <p:ext uri="{BB962C8B-B14F-4D97-AF65-F5344CB8AC3E}">
        <p14:creationId xmlns:p14="http://schemas.microsoft.com/office/powerpoint/2010/main" val="145175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Abnormality (CA)</a:t>
            </a:r>
          </a:p>
        </p:txBody>
      </p:sp>
      <p:sp>
        <p:nvSpPr>
          <p:cNvPr id="3" name="Content Placeholder 2"/>
          <p:cNvSpPr>
            <a:spLocks noGrp="1"/>
          </p:cNvSpPr>
          <p:nvPr>
            <p:ph idx="1"/>
          </p:nvPr>
        </p:nvSpPr>
        <p:spPr/>
        <p:txBody>
          <a:bodyPr/>
          <a:lstStyle/>
          <a:p>
            <a:pPr marL="0" indent="0">
              <a:buNone/>
            </a:pPr>
            <a:r>
              <a:rPr lang="en-US" dirty="0"/>
              <a:t>Also known as…</a:t>
            </a:r>
          </a:p>
          <a:p>
            <a:r>
              <a:rPr lang="en-US" dirty="0"/>
              <a:t>“Birth Defect”</a:t>
            </a:r>
          </a:p>
          <a:p>
            <a:r>
              <a:rPr lang="en-US" dirty="0"/>
              <a:t>“Congenital Defect”</a:t>
            </a:r>
          </a:p>
          <a:p>
            <a:r>
              <a:rPr lang="en-US" dirty="0"/>
              <a:t>“Congenital Anomaly”</a:t>
            </a:r>
          </a:p>
          <a:p>
            <a:r>
              <a:rPr lang="en-US" dirty="0"/>
              <a:t>“Congenital Malformation”</a:t>
            </a:r>
          </a:p>
        </p:txBody>
      </p:sp>
    </p:spTree>
    <p:extLst>
      <p:ext uri="{BB962C8B-B14F-4D97-AF65-F5344CB8AC3E}">
        <p14:creationId xmlns:p14="http://schemas.microsoft.com/office/powerpoint/2010/main" val="359489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neural tube defects?</a:t>
            </a:r>
          </a:p>
        </p:txBody>
      </p:sp>
      <p:pic>
        <p:nvPicPr>
          <p:cNvPr id="4" name="Content Placeholder 11">
            <a:extLst>
              <a:ext uri="{FF2B5EF4-FFF2-40B4-BE49-F238E27FC236}">
                <a16:creationId xmlns:a16="http://schemas.microsoft.com/office/drawing/2014/main" id="{336CC415-723D-4CAE-91E8-23BBBD567583}"/>
              </a:ext>
            </a:extLst>
          </p:cNvPr>
          <p:cNvPicPr>
            <a:picLocks noGrp="1" noChangeAspect="1"/>
          </p:cNvPicPr>
          <p:nvPr>
            <p:ph idx="1"/>
          </p:nvPr>
        </p:nvPicPr>
        <p:blipFill>
          <a:blip r:embed="rId2"/>
          <a:srcRect t="26616" b="26616"/>
          <a:stretch>
            <a:fillRect/>
          </a:stretch>
        </p:blipFill>
        <p:spPr>
          <a:xfrm>
            <a:off x="457200" y="1600200"/>
            <a:ext cx="3748834" cy="4525963"/>
          </a:xfrm>
          <a:prstGeom prst="rect">
            <a:avLst/>
          </a:prstGeom>
        </p:spPr>
      </p:pic>
      <p:sp>
        <p:nvSpPr>
          <p:cNvPr id="5" name="Rectangle 4"/>
          <p:cNvSpPr/>
          <p:nvPr/>
        </p:nvSpPr>
        <p:spPr>
          <a:xfrm>
            <a:off x="4552413" y="1720840"/>
            <a:ext cx="4134387" cy="3693319"/>
          </a:xfrm>
          <a:prstGeom prst="rect">
            <a:avLst/>
          </a:prstGeom>
        </p:spPr>
        <p:txBody>
          <a:bodyPr wrap="square">
            <a:spAutoFit/>
          </a:bodyPr>
          <a:lstStyle/>
          <a:p>
            <a:pPr marL="342900" indent="-342900">
              <a:buFont typeface="Arial"/>
              <a:buChar char="•"/>
            </a:pPr>
            <a:r>
              <a:rPr lang="en-US" dirty="0">
                <a:solidFill>
                  <a:srgbClr val="000000"/>
                </a:solidFill>
              </a:rPr>
              <a:t>Neural Tube Defects are birth defects all caused by problems during the formation of the neural tube in the developing embryo</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These occur in about 1 per 1000 births (0.10%) worldwide</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Risk increases for mother with </a:t>
            </a:r>
            <a:r>
              <a:rPr lang="en-US" dirty="0" err="1">
                <a:solidFill>
                  <a:srgbClr val="000000"/>
                </a:solidFill>
              </a:rPr>
              <a:t>folate</a:t>
            </a:r>
            <a:r>
              <a:rPr lang="en-US" dirty="0">
                <a:solidFill>
                  <a:srgbClr val="000000"/>
                </a:solidFill>
              </a:rPr>
              <a:t>-deficiency, insulin-dependent diabetes, and due to taking some medications for seizures (sodium valproate/</a:t>
            </a:r>
            <a:r>
              <a:rPr lang="en-US" dirty="0" err="1">
                <a:solidFill>
                  <a:srgbClr val="000000"/>
                </a:solidFill>
              </a:rPr>
              <a:t>valproic</a:t>
            </a:r>
            <a:r>
              <a:rPr lang="en-US" dirty="0">
                <a:solidFill>
                  <a:srgbClr val="000000"/>
                </a:solidFill>
              </a:rPr>
              <a:t> acid</a:t>
            </a:r>
            <a:endParaRPr lang="en-US" dirty="0"/>
          </a:p>
        </p:txBody>
      </p:sp>
    </p:spTree>
    <p:extLst>
      <p:ext uri="{BB962C8B-B14F-4D97-AF65-F5344CB8AC3E}">
        <p14:creationId xmlns:p14="http://schemas.microsoft.com/office/powerpoint/2010/main" val="7198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in pregnancy do neural tube defects form?</a:t>
            </a:r>
          </a:p>
        </p:txBody>
      </p:sp>
      <p:sp>
        <p:nvSpPr>
          <p:cNvPr id="3" name="Content Placeholder 2"/>
          <p:cNvSpPr>
            <a:spLocks noGrp="1"/>
          </p:cNvSpPr>
          <p:nvPr>
            <p:ph idx="1"/>
          </p:nvPr>
        </p:nvSpPr>
        <p:spPr/>
        <p:txBody>
          <a:bodyPr>
            <a:normAutofit lnSpcReduction="10000"/>
          </a:bodyPr>
          <a:lstStyle/>
          <a:p>
            <a:r>
              <a:rPr lang="en-US" sz="2400" b="1" dirty="0">
                <a:solidFill>
                  <a:srgbClr val="000000"/>
                </a:solidFill>
                <a:latin typeface="Arial" pitchFamily="34" charset="0"/>
                <a:cs typeface="Arial" pitchFamily="34" charset="0"/>
              </a:rPr>
              <a:t>Neural tube formation is one of the earliest events in the embryo</a:t>
            </a:r>
          </a:p>
          <a:p>
            <a:pPr lvl="1"/>
            <a:r>
              <a:rPr lang="en-US" sz="2000" b="1" dirty="0">
                <a:solidFill>
                  <a:srgbClr val="000000"/>
                </a:solidFill>
                <a:latin typeface="Arial" pitchFamily="34" charset="0"/>
                <a:cs typeface="Arial" pitchFamily="34" charset="0"/>
              </a:rPr>
              <a:t>If the neural tube does not close properly-</a:t>
            </a:r>
            <a:r>
              <a:rPr lang="en-US" sz="2000" b="1" dirty="0">
                <a:solidFill>
                  <a:srgbClr val="000000"/>
                </a:solidFill>
                <a:latin typeface="Arial" pitchFamily="34" charset="0"/>
                <a:cs typeface="Arial" pitchFamily="34" charset="0"/>
                <a:sym typeface="Wingdings"/>
              </a:rPr>
              <a:t> Neural Tube Defect</a:t>
            </a:r>
            <a:endParaRPr lang="en-US" sz="2000" b="1" dirty="0">
              <a:solidFill>
                <a:srgbClr val="000000"/>
              </a:solidFill>
              <a:latin typeface="Arial" pitchFamily="34" charset="0"/>
              <a:cs typeface="Arial" pitchFamily="34" charset="0"/>
            </a:endParaRPr>
          </a:p>
          <a:p>
            <a:endParaRPr lang="en-US" sz="2400" dirty="0">
              <a:solidFill>
                <a:srgbClr val="000000"/>
              </a:solidFill>
              <a:latin typeface="Arial" pitchFamily="34" charset="0"/>
              <a:cs typeface="Arial" pitchFamily="34" charset="0"/>
            </a:endParaRPr>
          </a:p>
          <a:p>
            <a:r>
              <a:rPr lang="en-US" sz="2400" dirty="0">
                <a:solidFill>
                  <a:srgbClr val="000000"/>
                </a:solidFill>
                <a:latin typeface="Arial" pitchFamily="34" charset="0"/>
                <a:cs typeface="Arial" pitchFamily="34" charset="0"/>
              </a:rPr>
              <a:t>Neural Tube Defects develop </a:t>
            </a:r>
            <a:r>
              <a:rPr lang="en-US" sz="2400" b="1" dirty="0">
                <a:solidFill>
                  <a:srgbClr val="000000"/>
                </a:solidFill>
                <a:latin typeface="Arial" pitchFamily="34" charset="0"/>
                <a:cs typeface="Arial" pitchFamily="34" charset="0"/>
              </a:rPr>
              <a:t>in the first 28 days after conception  (</a:t>
            </a:r>
            <a:r>
              <a:rPr lang="en-US" sz="2400" b="1" dirty="0" err="1">
                <a:solidFill>
                  <a:srgbClr val="000000"/>
                </a:solidFill>
                <a:latin typeface="Arial" pitchFamily="34" charset="0"/>
                <a:cs typeface="Arial" pitchFamily="34" charset="0"/>
              </a:rPr>
              <a:t>ie</a:t>
            </a:r>
            <a:r>
              <a:rPr lang="en-US" sz="2400" b="1" dirty="0">
                <a:solidFill>
                  <a:srgbClr val="000000"/>
                </a:solidFill>
                <a:latin typeface="Arial" pitchFamily="34" charset="0"/>
                <a:cs typeface="Arial" pitchFamily="34" charset="0"/>
              </a:rPr>
              <a:t> by 6 weeks gestational age!)</a:t>
            </a:r>
          </a:p>
          <a:p>
            <a:r>
              <a:rPr lang="en-US" sz="2400" b="1" dirty="0">
                <a:solidFill>
                  <a:srgbClr val="000000"/>
                </a:solidFill>
                <a:latin typeface="Arial" pitchFamily="34" charset="0"/>
                <a:cs typeface="Arial" pitchFamily="34" charset="0"/>
              </a:rPr>
              <a:t>                                       </a:t>
            </a:r>
          </a:p>
          <a:p>
            <a:endParaRPr lang="en-US" sz="2400" b="1" dirty="0">
              <a:solidFill>
                <a:srgbClr val="000000"/>
              </a:solidFill>
              <a:latin typeface="Arial" pitchFamily="34" charset="0"/>
              <a:cs typeface="Arial" pitchFamily="34" charset="0"/>
            </a:endParaRPr>
          </a:p>
          <a:p>
            <a:endParaRPr lang="en-US" sz="2400" b="1" dirty="0">
              <a:solidFill>
                <a:srgbClr val="000000"/>
              </a:solidFill>
              <a:latin typeface="Arial" pitchFamily="34" charset="0"/>
              <a:cs typeface="Arial" pitchFamily="34" charset="0"/>
            </a:endParaRPr>
          </a:p>
          <a:p>
            <a:r>
              <a:rPr lang="en-US" dirty="0"/>
              <a:t>                                </a:t>
            </a:r>
          </a:p>
        </p:txBody>
      </p:sp>
      <p:pic>
        <p:nvPicPr>
          <p:cNvPr id="4" name="Picture 2" descr="image"/>
          <p:cNvPicPr>
            <a:picLocks noChangeAspect="1" noChangeArrowheads="1"/>
          </p:cNvPicPr>
          <p:nvPr/>
        </p:nvPicPr>
        <p:blipFill>
          <a:blip r:embed="rId2" cstate="print"/>
          <a:srcRect/>
          <a:stretch>
            <a:fillRect/>
          </a:stretch>
        </p:blipFill>
        <p:spPr bwMode="auto">
          <a:xfrm>
            <a:off x="685801" y="4420790"/>
            <a:ext cx="2810980" cy="1831001"/>
          </a:xfrm>
          <a:prstGeom prst="rect">
            <a:avLst/>
          </a:prstGeom>
          <a:noFill/>
          <a:ln>
            <a:solidFill>
              <a:schemeClr val="tx1"/>
            </a:solidFill>
          </a:ln>
        </p:spPr>
      </p:pic>
      <p:sp>
        <p:nvSpPr>
          <p:cNvPr id="5" name="TextBox 4">
            <a:extLst>
              <a:ext uri="{FF2B5EF4-FFF2-40B4-BE49-F238E27FC236}">
                <a16:creationId xmlns:a16="http://schemas.microsoft.com/office/drawing/2014/main" id="{77A5EDBA-CE87-473F-B54F-D6C0C0676C15}"/>
              </a:ext>
            </a:extLst>
          </p:cNvPr>
          <p:cNvSpPr txBox="1"/>
          <p:nvPr/>
        </p:nvSpPr>
        <p:spPr>
          <a:xfrm>
            <a:off x="4923235" y="4483783"/>
            <a:ext cx="1828800" cy="1015663"/>
          </a:xfrm>
          <a:prstGeom prst="rect">
            <a:avLst/>
          </a:prstGeom>
          <a:solidFill>
            <a:srgbClr val="EDEDED"/>
          </a:solidFill>
          <a:ln>
            <a:solidFill>
              <a:srgbClr val="C00000"/>
            </a:solidFill>
          </a:ln>
        </p:spPr>
        <p:txBody>
          <a:bodyPr wrap="square" rtlCol="0">
            <a:spAutoFit/>
          </a:bodyPr>
          <a:lstStyle/>
          <a:p>
            <a:pPr algn="ctr"/>
            <a:r>
              <a:rPr lang="en-US" sz="1200" dirty="0">
                <a:solidFill>
                  <a:srgbClr val="000000"/>
                </a:solidFill>
                <a:latin typeface="Arial" pitchFamily="34" charset="0"/>
                <a:cs typeface="Arial" pitchFamily="34" charset="0"/>
              </a:rPr>
              <a:t>Cranial neuropore closes on </a:t>
            </a:r>
            <a:r>
              <a:rPr lang="en-US" sz="1200" b="1" dirty="0">
                <a:solidFill>
                  <a:srgbClr val="000000"/>
                </a:solidFill>
                <a:latin typeface="Arial" pitchFamily="34" charset="0"/>
                <a:cs typeface="Arial" pitchFamily="34" charset="0"/>
              </a:rPr>
              <a:t>25</a:t>
            </a:r>
            <a:r>
              <a:rPr lang="en-US" sz="1200" b="1" baseline="30000" dirty="0">
                <a:solidFill>
                  <a:srgbClr val="000000"/>
                </a:solidFill>
                <a:latin typeface="Arial" pitchFamily="34" charset="0"/>
                <a:cs typeface="Arial" pitchFamily="34" charset="0"/>
              </a:rPr>
              <a:t>th</a:t>
            </a:r>
            <a:r>
              <a:rPr lang="en-US" sz="1200" b="1" dirty="0">
                <a:solidFill>
                  <a:srgbClr val="000000"/>
                </a:solidFill>
                <a:latin typeface="Arial" pitchFamily="34" charset="0"/>
                <a:cs typeface="Arial" pitchFamily="34" charset="0"/>
              </a:rPr>
              <a:t> day after conception</a:t>
            </a:r>
            <a:r>
              <a:rPr lang="en-US" sz="1200" dirty="0">
                <a:solidFill>
                  <a:srgbClr val="000000"/>
                </a:solidFill>
                <a:latin typeface="Arial" pitchFamily="34" charset="0"/>
                <a:cs typeface="Arial" pitchFamily="34" charset="0"/>
              </a:rPr>
              <a:t>; caudal neuropore normally closes </a:t>
            </a:r>
            <a:r>
              <a:rPr lang="en-US" sz="1200" b="1" dirty="0">
                <a:solidFill>
                  <a:srgbClr val="000000"/>
                </a:solidFill>
                <a:latin typeface="Arial" pitchFamily="34" charset="0"/>
                <a:cs typeface="Arial" pitchFamily="34" charset="0"/>
              </a:rPr>
              <a:t>~ 2 days later</a:t>
            </a:r>
          </a:p>
        </p:txBody>
      </p:sp>
    </p:spTree>
    <p:extLst>
      <p:ext uri="{BB962C8B-B14F-4D97-AF65-F5344CB8AC3E}">
        <p14:creationId xmlns:p14="http://schemas.microsoft.com/office/powerpoint/2010/main" val="17560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152400" y="0"/>
            <a:ext cx="8763000" cy="1143000"/>
          </a:xfrm>
        </p:spPr>
        <p:txBody>
          <a:bodyPr>
            <a:normAutofit/>
          </a:bodyPr>
          <a:lstStyle/>
          <a:p>
            <a:pPr eaLnBrk="1" hangingPunct="1"/>
            <a:r>
              <a:rPr lang="en-US" altLang="en-US" sz="2600" b="1" dirty="0">
                <a:solidFill>
                  <a:srgbClr val="000000"/>
                </a:solidFill>
              </a:rPr>
              <a:t>Most women don’t know they are pregnant during the risk period for neural tube defects</a:t>
            </a:r>
          </a:p>
        </p:txBody>
      </p:sp>
      <p:pic>
        <p:nvPicPr>
          <p:cNvPr id="12291"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046849" y="1368120"/>
            <a:ext cx="6996874" cy="4430414"/>
          </a:xfrm>
        </p:spPr>
      </p:pic>
      <p:sp>
        <p:nvSpPr>
          <p:cNvPr id="12292" name="Rectangle 2"/>
          <p:cNvSpPr>
            <a:spLocks noChangeArrowheads="1"/>
          </p:cNvSpPr>
          <p:nvPr/>
        </p:nvSpPr>
        <p:spPr bwMode="auto">
          <a:xfrm>
            <a:off x="1981200" y="1524000"/>
            <a:ext cx="228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3">
            <a:extLst>
              <a:ext uri="{FF2B5EF4-FFF2-40B4-BE49-F238E27FC236}">
                <a16:creationId xmlns:a16="http://schemas.microsoft.com/office/drawing/2014/main" id="{7A9666B0-0E89-44C0-B52C-882809021E7D}"/>
              </a:ext>
            </a:extLst>
          </p:cNvPr>
          <p:cNvSpPr>
            <a:spLocks noChangeArrowheads="1"/>
          </p:cNvSpPr>
          <p:nvPr/>
        </p:nvSpPr>
        <p:spPr bwMode="auto">
          <a:xfrm>
            <a:off x="2508150" y="1368120"/>
            <a:ext cx="1759050" cy="4239041"/>
          </a:xfrm>
          <a:prstGeom prst="rect">
            <a:avLst/>
          </a:prstGeom>
          <a:noFill/>
          <a:ln w="76200"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C00000"/>
              </a:solidFill>
            </a:endParaRPr>
          </a:p>
        </p:txBody>
      </p:sp>
      <p:sp>
        <p:nvSpPr>
          <p:cNvPr id="8" name="Title 5"/>
          <p:cNvSpPr txBox="1">
            <a:spLocks/>
          </p:cNvSpPr>
          <p:nvPr/>
        </p:nvSpPr>
        <p:spPr>
          <a:xfrm>
            <a:off x="0" y="5652766"/>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600" b="1" dirty="0">
                <a:solidFill>
                  <a:srgbClr val="000000"/>
                </a:solidFill>
              </a:rPr>
              <a:t>So when we want to evaluate whether medications CAUSE NTDs, we look at the risk in medications women start before pregnancy</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96509" y="673322"/>
            <a:ext cx="1748293" cy="671996"/>
          </a:xfrm>
          <a:prstGeom prst="rect">
            <a:avLst/>
          </a:prstGeom>
        </p:spPr>
      </p:pic>
    </p:spTree>
    <p:extLst>
      <p:ext uri="{BB962C8B-B14F-4D97-AF65-F5344CB8AC3E}">
        <p14:creationId xmlns:p14="http://schemas.microsoft.com/office/powerpoint/2010/main" val="3088129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a:t>
            </a:r>
            <a:r>
              <a:rPr lang="en-US" dirty="0" err="1"/>
              <a:t>Spina</a:t>
            </a:r>
            <a:r>
              <a:rPr lang="en-US" dirty="0"/>
              <a:t> Bifida</a:t>
            </a:r>
          </a:p>
        </p:txBody>
      </p:sp>
      <p:pic>
        <p:nvPicPr>
          <p:cNvPr id="4" name="Content Placeholder 3"/>
          <p:cNvPicPr>
            <a:picLocks noGrp="1" noChangeAspect="1"/>
          </p:cNvPicPr>
          <p:nvPr>
            <p:ph idx="1"/>
          </p:nvPr>
        </p:nvPicPr>
        <p:blipFill>
          <a:blip r:embed="rId2"/>
          <a:srcRect l="-78436" r="-78436"/>
          <a:stretch>
            <a:fillRect/>
          </a:stretch>
        </p:blipFill>
        <p:spPr/>
      </p:pic>
    </p:spTree>
    <p:extLst>
      <p:ext uri="{BB962C8B-B14F-4D97-AF65-F5344CB8AC3E}">
        <p14:creationId xmlns:p14="http://schemas.microsoft.com/office/powerpoint/2010/main" val="1585936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t>
            </a:r>
            <a:r>
              <a:rPr lang="en-US" dirty="0" err="1"/>
              <a:t>Spina</a:t>
            </a:r>
            <a:r>
              <a:rPr lang="en-US" dirty="0"/>
              <a:t> Bifida</a:t>
            </a:r>
          </a:p>
        </p:txBody>
      </p:sp>
      <p:pic>
        <p:nvPicPr>
          <p:cNvPr id="4" name="Content Placeholder 3"/>
          <p:cNvPicPr>
            <a:picLocks noGrp="1" noChangeAspect="1"/>
          </p:cNvPicPr>
          <p:nvPr>
            <p:ph idx="1"/>
          </p:nvPr>
        </p:nvPicPr>
        <p:blipFill>
          <a:blip r:embed="rId2"/>
          <a:srcRect l="-18187" r="-18187"/>
          <a:stretch>
            <a:fillRect/>
          </a:stretch>
        </p:blipFill>
        <p:spPr/>
      </p:pic>
    </p:spTree>
    <p:extLst>
      <p:ext uri="{BB962C8B-B14F-4D97-AF65-F5344CB8AC3E}">
        <p14:creationId xmlns:p14="http://schemas.microsoft.com/office/powerpoint/2010/main" val="1915283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Encephalocele</a:t>
            </a:r>
            <a:endParaRPr lang="en-US" dirty="0"/>
          </a:p>
        </p:txBody>
      </p:sp>
      <p:pic>
        <p:nvPicPr>
          <p:cNvPr id="4" name="Content Placeholder 3"/>
          <p:cNvPicPr>
            <a:picLocks noGrp="1" noChangeAspect="1"/>
          </p:cNvPicPr>
          <p:nvPr>
            <p:ph idx="1"/>
          </p:nvPr>
        </p:nvPicPr>
        <p:blipFill>
          <a:blip r:embed="rId2"/>
          <a:srcRect l="-13497" r="-13497"/>
          <a:stretch>
            <a:fillRect/>
          </a:stretch>
        </p:blipFill>
        <p:spPr>
          <a:xfrm>
            <a:off x="-314514" y="1417638"/>
            <a:ext cx="5391472" cy="2965102"/>
          </a:xfrm>
        </p:spPr>
      </p:pic>
      <p:pic>
        <p:nvPicPr>
          <p:cNvPr id="5" name="Picture 4"/>
          <p:cNvPicPr>
            <a:picLocks noChangeAspect="1"/>
          </p:cNvPicPr>
          <p:nvPr/>
        </p:nvPicPr>
        <p:blipFill>
          <a:blip r:embed="rId3"/>
          <a:stretch>
            <a:fillRect/>
          </a:stretch>
        </p:blipFill>
        <p:spPr>
          <a:xfrm>
            <a:off x="5284372" y="1417638"/>
            <a:ext cx="3289300" cy="2463800"/>
          </a:xfrm>
          <a:prstGeom prst="rect">
            <a:avLst/>
          </a:prstGeom>
        </p:spPr>
      </p:pic>
    </p:spTree>
    <p:extLst>
      <p:ext uri="{BB962C8B-B14F-4D97-AF65-F5344CB8AC3E}">
        <p14:creationId xmlns:p14="http://schemas.microsoft.com/office/powerpoint/2010/main" val="3302347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Anencephaly</a:t>
            </a:r>
          </a:p>
        </p:txBody>
      </p:sp>
      <p:pic>
        <p:nvPicPr>
          <p:cNvPr id="4" name="Content Placeholder 3"/>
          <p:cNvPicPr>
            <a:picLocks noGrp="1" noChangeAspect="1"/>
          </p:cNvPicPr>
          <p:nvPr>
            <p:ph idx="1"/>
          </p:nvPr>
        </p:nvPicPr>
        <p:blipFill>
          <a:blip r:embed="rId2"/>
          <a:srcRect l="-40915" r="-40915"/>
          <a:stretch>
            <a:fillRect/>
          </a:stretch>
        </p:blipFill>
        <p:spPr>
          <a:xfrm>
            <a:off x="-1005840" y="1600200"/>
            <a:ext cx="5829912" cy="3206227"/>
          </a:xfrm>
        </p:spPr>
      </p:pic>
      <p:pic>
        <p:nvPicPr>
          <p:cNvPr id="5" name="Picture 4"/>
          <p:cNvPicPr>
            <a:picLocks noChangeAspect="1"/>
          </p:cNvPicPr>
          <p:nvPr/>
        </p:nvPicPr>
        <p:blipFill>
          <a:blip r:embed="rId3"/>
          <a:stretch>
            <a:fillRect/>
          </a:stretch>
        </p:blipFill>
        <p:spPr>
          <a:xfrm>
            <a:off x="4385938" y="1669527"/>
            <a:ext cx="2590800" cy="3136900"/>
          </a:xfrm>
          <a:prstGeom prst="rect">
            <a:avLst/>
          </a:prstGeom>
        </p:spPr>
      </p:pic>
    </p:spTree>
    <p:extLst>
      <p:ext uri="{BB962C8B-B14F-4D97-AF65-F5344CB8AC3E}">
        <p14:creationId xmlns:p14="http://schemas.microsoft.com/office/powerpoint/2010/main" val="962499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many, many more</a:t>
            </a:r>
          </a:p>
        </p:txBody>
      </p:sp>
      <p:sp>
        <p:nvSpPr>
          <p:cNvPr id="3" name="Content Placeholder 2"/>
          <p:cNvSpPr>
            <a:spLocks noGrp="1"/>
          </p:cNvSpPr>
          <p:nvPr>
            <p:ph idx="1"/>
          </p:nvPr>
        </p:nvSpPr>
        <p:spPr/>
        <p:txBody>
          <a:bodyPr/>
          <a:lstStyle/>
          <a:p>
            <a:r>
              <a:rPr lang="en-US" dirty="0"/>
              <a:t>But fortunately very rare</a:t>
            </a:r>
          </a:p>
          <a:p>
            <a:r>
              <a:rPr lang="en-US" dirty="0"/>
              <a:t>We are happy to provide advice for diagnosis or clinical management</a:t>
            </a:r>
          </a:p>
          <a:p>
            <a:pPr lvl="1"/>
            <a:r>
              <a:rPr lang="en-US" dirty="0"/>
              <a:t>Contact </a:t>
            </a:r>
            <a:r>
              <a:rPr lang="en-US" dirty="0" err="1"/>
              <a:t>Modiegi</a:t>
            </a:r>
            <a:r>
              <a:rPr lang="en-US" dirty="0"/>
              <a:t> (</a:t>
            </a:r>
            <a:r>
              <a:rPr lang="en-US"/>
              <a:t>Study coordinator 71848453)</a:t>
            </a:r>
            <a:endParaRPr lang="en-US" dirty="0"/>
          </a:p>
          <a:p>
            <a:pPr marL="457200" lvl="1" indent="0">
              <a:buNone/>
            </a:pPr>
            <a:endParaRPr lang="en-US" dirty="0"/>
          </a:p>
        </p:txBody>
      </p:sp>
    </p:spTree>
    <p:extLst>
      <p:ext uri="{BB962C8B-B14F-4D97-AF65-F5344CB8AC3E}">
        <p14:creationId xmlns:p14="http://schemas.microsoft.com/office/powerpoint/2010/main" val="3387511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18E8-EA3B-4AB0-3BF7-26F17FA9437D}"/>
              </a:ext>
            </a:extLst>
          </p:cNvPr>
          <p:cNvSpPr>
            <a:spLocks noGrp="1"/>
          </p:cNvSpPr>
          <p:nvPr>
            <p:ph type="title"/>
          </p:nvPr>
        </p:nvSpPr>
        <p:spPr/>
        <p:txBody>
          <a:bodyPr/>
          <a:lstStyle/>
          <a:p>
            <a:r>
              <a:rPr lang="en-BW" dirty="0"/>
              <a:t>CHALLENGES</a:t>
            </a:r>
          </a:p>
        </p:txBody>
      </p:sp>
      <p:sp>
        <p:nvSpPr>
          <p:cNvPr id="3" name="Content Placeholder 2">
            <a:extLst>
              <a:ext uri="{FF2B5EF4-FFF2-40B4-BE49-F238E27FC236}">
                <a16:creationId xmlns:a16="http://schemas.microsoft.com/office/drawing/2014/main" id="{DC1989BD-A587-D25E-1DB2-154B1CDCD5C1}"/>
              </a:ext>
            </a:extLst>
          </p:cNvPr>
          <p:cNvSpPr>
            <a:spLocks noGrp="1"/>
          </p:cNvSpPr>
          <p:nvPr>
            <p:ph idx="1"/>
          </p:nvPr>
        </p:nvSpPr>
        <p:spPr/>
        <p:txBody>
          <a:bodyPr/>
          <a:lstStyle/>
          <a:p>
            <a:r>
              <a:rPr lang="en-BW" dirty="0"/>
              <a:t>Unreported abnormalities</a:t>
            </a:r>
          </a:p>
          <a:p>
            <a:r>
              <a:rPr lang="en-BW" dirty="0"/>
              <a:t>Incomplete abnormality description</a:t>
            </a:r>
          </a:p>
          <a:p>
            <a:r>
              <a:rPr lang="en-BW"/>
              <a:t>Unspecified HAART </a:t>
            </a:r>
          </a:p>
        </p:txBody>
      </p:sp>
    </p:spTree>
    <p:extLst>
      <p:ext uri="{BB962C8B-B14F-4D97-AF65-F5344CB8AC3E}">
        <p14:creationId xmlns:p14="http://schemas.microsoft.com/office/powerpoint/2010/main" val="344210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Cause of Neonatal Deaths</a:t>
            </a:r>
          </a:p>
        </p:txBody>
      </p:sp>
      <p:pic>
        <p:nvPicPr>
          <p:cNvPr id="4" name="Content Placeholder 3"/>
          <p:cNvPicPr>
            <a:picLocks noGrp="1" noChangeAspect="1"/>
          </p:cNvPicPr>
          <p:nvPr>
            <p:ph idx="1"/>
          </p:nvPr>
        </p:nvPicPr>
        <p:blipFill>
          <a:blip r:embed="rId3"/>
          <a:srcRect l="-14690" r="-14690"/>
          <a:stretch>
            <a:fillRect/>
          </a:stretch>
        </p:blipFill>
        <p:spPr/>
      </p:pic>
    </p:spTree>
    <p:extLst>
      <p:ext uri="{BB962C8B-B14F-4D97-AF65-F5344CB8AC3E}">
        <p14:creationId xmlns:p14="http://schemas.microsoft.com/office/powerpoint/2010/main" val="79027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CA?</a:t>
            </a:r>
          </a:p>
        </p:txBody>
      </p:sp>
      <p:sp>
        <p:nvSpPr>
          <p:cNvPr id="3" name="Content Placeholder 2"/>
          <p:cNvSpPr>
            <a:spLocks noGrp="1"/>
          </p:cNvSpPr>
          <p:nvPr>
            <p:ph idx="1"/>
          </p:nvPr>
        </p:nvSpPr>
        <p:spPr/>
        <p:txBody>
          <a:bodyPr/>
          <a:lstStyle/>
          <a:p>
            <a:r>
              <a:rPr lang="en-US" dirty="0"/>
              <a:t>Structural (the way the body looks) OR Functional (the way the body performs) abnormalities that are present at the time of birth</a:t>
            </a:r>
          </a:p>
          <a:p>
            <a:endParaRPr lang="en-US" dirty="0"/>
          </a:p>
          <a:p>
            <a:r>
              <a:rPr lang="en-US" dirty="0"/>
              <a:t>Structural abnormalities can be external (outside the body) or internal (inside the body)</a:t>
            </a:r>
          </a:p>
          <a:p>
            <a:endParaRPr lang="en-US" dirty="0"/>
          </a:p>
        </p:txBody>
      </p:sp>
    </p:spTree>
    <p:extLst>
      <p:ext uri="{BB962C8B-B14F-4D97-AF65-F5344CB8AC3E}">
        <p14:creationId xmlns:p14="http://schemas.microsoft.com/office/powerpoint/2010/main" val="26196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CAs Occur?</a:t>
            </a:r>
          </a:p>
        </p:txBody>
      </p:sp>
      <p:sp>
        <p:nvSpPr>
          <p:cNvPr id="3" name="Content Placeholder 2"/>
          <p:cNvSpPr>
            <a:spLocks noGrp="1"/>
          </p:cNvSpPr>
          <p:nvPr>
            <p:ph idx="1"/>
          </p:nvPr>
        </p:nvSpPr>
        <p:spPr/>
        <p:txBody>
          <a:bodyPr>
            <a:normAutofit fontScale="85000" lnSpcReduction="10000"/>
          </a:bodyPr>
          <a:lstStyle/>
          <a:p>
            <a:r>
              <a:rPr lang="en-US" dirty="0"/>
              <a:t>About 50% of the time, UNKNOWN reason!</a:t>
            </a:r>
          </a:p>
          <a:p>
            <a:r>
              <a:rPr lang="en-US" dirty="0"/>
              <a:t>Genetics: Runs in the family or consanguinity</a:t>
            </a:r>
          </a:p>
          <a:p>
            <a:r>
              <a:rPr lang="en-US" dirty="0"/>
              <a:t>Infections: Syphilis and Rubella</a:t>
            </a:r>
          </a:p>
          <a:p>
            <a:r>
              <a:rPr lang="en-US" dirty="0"/>
              <a:t>Nutritional Deficiencies: iodine, folate</a:t>
            </a:r>
          </a:p>
          <a:p>
            <a:r>
              <a:rPr lang="en-US" dirty="0"/>
              <a:t>Maternal Health: obesity, diabetes, cancer therapy, hypothyroid</a:t>
            </a:r>
          </a:p>
          <a:p>
            <a:r>
              <a:rPr lang="en-US" dirty="0"/>
              <a:t>Exposures: Alcohol, Smoking, Cocaine</a:t>
            </a:r>
          </a:p>
          <a:p>
            <a:r>
              <a:rPr lang="en-US" dirty="0"/>
              <a:t>Exposures: Pesticides, waste dumps, mines</a:t>
            </a:r>
          </a:p>
          <a:p>
            <a:r>
              <a:rPr lang="en-US" dirty="0"/>
              <a:t>Medications: Epilepsy drugs, ?Efavirenz, ?</a:t>
            </a:r>
            <a:r>
              <a:rPr lang="en-US" dirty="0" err="1"/>
              <a:t>Cotrimoxazole</a:t>
            </a:r>
            <a:r>
              <a:rPr lang="en-US" dirty="0"/>
              <a:t>, ?Fluconazole, ?Tetracycline, ?</a:t>
            </a:r>
            <a:r>
              <a:rPr lang="en-US" dirty="0" err="1"/>
              <a:t>Enalapril</a:t>
            </a:r>
            <a:endParaRPr lang="en-US" dirty="0"/>
          </a:p>
        </p:txBody>
      </p:sp>
    </p:spTree>
    <p:extLst>
      <p:ext uri="{BB962C8B-B14F-4D97-AF65-F5344CB8AC3E}">
        <p14:creationId xmlns:p14="http://schemas.microsoft.com/office/powerpoint/2010/main" val="316511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CAs Occur?</a:t>
            </a:r>
          </a:p>
        </p:txBody>
      </p:sp>
      <p:sp>
        <p:nvSpPr>
          <p:cNvPr id="3" name="Content Placeholder 2"/>
          <p:cNvSpPr>
            <a:spLocks noGrp="1"/>
          </p:cNvSpPr>
          <p:nvPr>
            <p:ph idx="1"/>
          </p:nvPr>
        </p:nvSpPr>
        <p:spPr/>
        <p:txBody>
          <a:bodyPr/>
          <a:lstStyle/>
          <a:p>
            <a:r>
              <a:rPr lang="en-US" dirty="0"/>
              <a:t>Remember, it’s never 100%</a:t>
            </a:r>
          </a:p>
          <a:p>
            <a:pPr lvl="1"/>
            <a:r>
              <a:rPr lang="en-US" dirty="0"/>
              <a:t>Even with known exposure to chemicals, maternal conditions, infections only a SMALL % of these babies go on to develop abnormalities</a:t>
            </a:r>
          </a:p>
          <a:p>
            <a:pPr lvl="1"/>
            <a:endParaRPr lang="en-US" dirty="0"/>
          </a:p>
          <a:p>
            <a:pPr lvl="1"/>
            <a:r>
              <a:rPr lang="en-US" dirty="0"/>
              <a:t>We don’t know why some do and some don’t!</a:t>
            </a:r>
          </a:p>
        </p:txBody>
      </p:sp>
    </p:spTree>
    <p:extLst>
      <p:ext uri="{BB962C8B-B14F-4D97-AF65-F5344CB8AC3E}">
        <p14:creationId xmlns:p14="http://schemas.microsoft.com/office/powerpoint/2010/main" val="108906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5830</TotalTime>
  <Words>2043</Words>
  <Application>Microsoft Macintosh PowerPoint</Application>
  <PresentationFormat>On-screen Show (4:3)</PresentationFormat>
  <Paragraphs>231</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Courier New</vt:lpstr>
      <vt:lpstr>Times New Roman</vt:lpstr>
      <vt:lpstr>Office Theme</vt:lpstr>
      <vt:lpstr>TSEPAMO STUDY Newborn Surface Examination and Congenital Anomalies</vt:lpstr>
      <vt:lpstr>The Tsepamo Study</vt:lpstr>
      <vt:lpstr>STUDY SITES</vt:lpstr>
      <vt:lpstr>Data Collection Process</vt:lpstr>
      <vt:lpstr>Congenital Abnormality (CA)</vt:lpstr>
      <vt:lpstr>Important Cause of Neonatal Deaths</vt:lpstr>
      <vt:lpstr>What is a CA?</vt:lpstr>
      <vt:lpstr>Why do CAs Occur?</vt:lpstr>
      <vt:lpstr>Why do CAs Occur?</vt:lpstr>
      <vt:lpstr>When do Abnormalities Occur?</vt:lpstr>
      <vt:lpstr>First Month of Development</vt:lpstr>
      <vt:lpstr>Second Month of Development</vt:lpstr>
      <vt:lpstr>Third Month of Development</vt:lpstr>
      <vt:lpstr>Later Development</vt:lpstr>
      <vt:lpstr>Where are the common CAs?</vt:lpstr>
      <vt:lpstr>Approach to the Newborn Surface Examination</vt:lpstr>
      <vt:lpstr>PowerPoint Presentation</vt:lpstr>
      <vt:lpstr>Procedure</vt:lpstr>
      <vt:lpstr>Helpful Hints for the Infant Surface Exam  </vt:lpstr>
      <vt:lpstr>Skin  </vt:lpstr>
      <vt:lpstr>Head  </vt:lpstr>
      <vt:lpstr>Hydrocephalus</vt:lpstr>
      <vt:lpstr>Face </vt:lpstr>
      <vt:lpstr>Face cont</vt:lpstr>
      <vt:lpstr>Severe Facial Defects</vt:lpstr>
      <vt:lpstr>Mouth And Palate</vt:lpstr>
      <vt:lpstr>Mouth and Palate</vt:lpstr>
      <vt:lpstr>Neck </vt:lpstr>
      <vt:lpstr>Chest </vt:lpstr>
      <vt:lpstr>Abdomen and Anus </vt:lpstr>
      <vt:lpstr>Abd cont</vt:lpstr>
      <vt:lpstr>Stomach Wall</vt:lpstr>
      <vt:lpstr>Gastroschesis</vt:lpstr>
      <vt:lpstr>Abdominal Wall</vt:lpstr>
      <vt:lpstr>Omphalmocele</vt:lpstr>
      <vt:lpstr>Hips and Genitalia </vt:lpstr>
      <vt:lpstr>Genital Organs</vt:lpstr>
      <vt:lpstr>Genital Organs</vt:lpstr>
      <vt:lpstr>Genital Organs</vt:lpstr>
      <vt:lpstr>Fingers and Toes </vt:lpstr>
      <vt:lpstr>Fingers and Toes</vt:lpstr>
      <vt:lpstr>Fingers and Toes</vt:lpstr>
      <vt:lpstr>Fingers and Toes</vt:lpstr>
      <vt:lpstr>Arms and Legs </vt:lpstr>
      <vt:lpstr>Legs and Arms</vt:lpstr>
      <vt:lpstr>Legs and Arms</vt:lpstr>
      <vt:lpstr>Legs and arms</vt:lpstr>
      <vt:lpstr>Spine </vt:lpstr>
      <vt:lpstr>Neural Tube Defects</vt:lpstr>
      <vt:lpstr>What are neural tube defects?</vt:lpstr>
      <vt:lpstr>When in pregnancy do neural tube defects form?</vt:lpstr>
      <vt:lpstr>Most women don’t know they are pregnant during the risk period for neural tube defects</vt:lpstr>
      <vt:lpstr>Closed Spina Bifida</vt:lpstr>
      <vt:lpstr>Open Spina Bifida</vt:lpstr>
      <vt:lpstr>Encephalocele</vt:lpstr>
      <vt:lpstr>Anencephaly</vt:lpstr>
      <vt:lpstr>There are many, many more</vt:lpstr>
      <vt:lpstr>CHALLENGES</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Abnormalities</dc:title>
  <dc:creator>Rebecca Zash</dc:creator>
  <cp:lastModifiedBy>Microsoft Office User</cp:lastModifiedBy>
  <cp:revision>58</cp:revision>
  <cp:lastPrinted>2022-06-01T09:33:21Z</cp:lastPrinted>
  <dcterms:created xsi:type="dcterms:W3CDTF">2014-07-14T13:32:06Z</dcterms:created>
  <dcterms:modified xsi:type="dcterms:W3CDTF">2023-05-31T08:19:02Z</dcterms:modified>
</cp:coreProperties>
</file>