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810" r:id="rId3"/>
    <p:sldId id="899" r:id="rId4"/>
    <p:sldId id="892" r:id="rId5"/>
    <p:sldId id="890" r:id="rId6"/>
    <p:sldId id="893" r:id="rId7"/>
    <p:sldId id="812" r:id="rId8"/>
    <p:sldId id="815" r:id="rId9"/>
    <p:sldId id="888" r:id="rId10"/>
    <p:sldId id="258" r:id="rId11"/>
    <p:sldId id="896" r:id="rId12"/>
    <p:sldId id="897" r:id="rId13"/>
    <p:sldId id="256" r:id="rId14"/>
    <p:sldId id="891" r:id="rId15"/>
    <p:sldId id="89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Zas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2BE"/>
    <a:srgbClr val="FFEE1B"/>
    <a:srgbClr val="FFD624"/>
    <a:srgbClr val="E7EBEE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51"/>
    <p:restoredTop sz="79707" autoAdjust="0"/>
  </p:normalViewPr>
  <p:slideViewPr>
    <p:cSldViewPr snapToGrid="0" snapToObjects="1">
      <p:cViewPr varScale="1">
        <p:scale>
          <a:sx n="88" d="100"/>
          <a:sy n="88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B277-0D45-B146-BD3A-F8252F9A7F77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F971-A86B-0949-9DB9-AFF1D61D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8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5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9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9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2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D383-7983-1448-ADA9-6BC497DEEB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2B6B-EA58-8949-AF6C-4EE44062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5859"/>
            <a:ext cx="9144000" cy="1570383"/>
          </a:xfrm>
        </p:spPr>
        <p:txBody>
          <a:bodyPr>
            <a:noAutofit/>
          </a:bodyPr>
          <a:lstStyle/>
          <a:p>
            <a:r>
              <a:rPr lang="en-US" sz="3600" b="1" dirty="0" err="1"/>
              <a:t>Tsepamo</a:t>
            </a:r>
            <a:r>
              <a:rPr lang="en-US" sz="3600" b="1" dirty="0"/>
              <a:t> Operations </a:t>
            </a:r>
            <a:br>
              <a:rPr lang="en-US" sz="3600" b="1" dirty="0"/>
            </a:br>
            <a:r>
              <a:rPr lang="en-US" sz="3600" b="1" dirty="0"/>
              <a:t>WHO Pregnancy Surveillance Sub-Group </a:t>
            </a:r>
            <a:endParaRPr lang="en-US" sz="3200" dirty="0"/>
          </a:p>
        </p:txBody>
      </p:sp>
      <p:pic>
        <p:nvPicPr>
          <p:cNvPr id="4" name="Picture 3" descr="BIDM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0" y="-152399"/>
            <a:ext cx="5435600" cy="94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3200" y="48491"/>
            <a:ext cx="3124200" cy="789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" y="6103520"/>
            <a:ext cx="3804805" cy="562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9" y="5993929"/>
            <a:ext cx="2415003" cy="74846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834271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1">
            <a:extLst>
              <a:ext uri="{FF2B5EF4-FFF2-40B4-BE49-F238E27FC236}">
                <a16:creationId xmlns:a16="http://schemas.microsoft.com/office/drawing/2014/main" id="{984559C2-C525-EB40-83CA-25D87D932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743" y="2085979"/>
            <a:ext cx="7620000" cy="35528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23 September 2022</a:t>
            </a:r>
          </a:p>
          <a:p>
            <a:r>
              <a:rPr lang="en-US" dirty="0"/>
              <a:t>Roger Shapiro, MD, MPH</a:t>
            </a:r>
          </a:p>
          <a:p>
            <a:r>
              <a:rPr lang="en-US" dirty="0"/>
              <a:t>Rebecca </a:t>
            </a:r>
            <a:r>
              <a:rPr lang="en-US" dirty="0" err="1"/>
              <a:t>Zash</a:t>
            </a:r>
            <a:r>
              <a:rPr lang="en-US" dirty="0"/>
              <a:t>, MD</a:t>
            </a:r>
          </a:p>
          <a:p>
            <a:endParaRPr lang="en-US" sz="2400" dirty="0"/>
          </a:p>
          <a:p>
            <a:r>
              <a:rPr lang="en-US" sz="2400" dirty="0" err="1"/>
              <a:t>Tsepamo</a:t>
            </a:r>
            <a:r>
              <a:rPr lang="en-US" sz="2400" dirty="0"/>
              <a:t> is funded by NIH / NICHD:</a:t>
            </a:r>
          </a:p>
          <a:p>
            <a:r>
              <a:rPr lang="en-US" sz="2400" dirty="0"/>
              <a:t>R01HD080471 (2014-2018) </a:t>
            </a:r>
          </a:p>
          <a:p>
            <a:r>
              <a:rPr lang="en-US" sz="2400" dirty="0"/>
              <a:t>R01HD095766 (2018-2022)</a:t>
            </a:r>
          </a:p>
          <a:p>
            <a:r>
              <a:rPr lang="en-US" sz="2400" dirty="0"/>
              <a:t>P01HD107670 (2021-2026)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5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1796"/>
            <a:ext cx="6858000" cy="44025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Data Collection: Confirmation of records at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088571"/>
            <a:ext cx="8345714" cy="4891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With the additional step of confirming the HIV and ART history with mothers (and their outpatient record) from July 2022:</a:t>
            </a:r>
          </a:p>
          <a:p>
            <a:r>
              <a:rPr lang="en-US" u="sng" dirty="0">
                <a:solidFill>
                  <a:srgbClr val="000000"/>
                </a:solidFill>
              </a:rPr>
              <a:t>% with CD4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Without confirmation: 12.5%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 confirmation: 25.9% (up to 36.6% with outpatient record)</a:t>
            </a:r>
          </a:p>
          <a:p>
            <a:r>
              <a:rPr lang="en-US" u="sng" dirty="0">
                <a:solidFill>
                  <a:srgbClr val="000000"/>
                </a:solidFill>
              </a:rPr>
              <a:t>% with VL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Without confirmation: 75%**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 confirmation: 80%</a:t>
            </a:r>
          </a:p>
          <a:p>
            <a:r>
              <a:rPr lang="en-US" u="sng" dirty="0">
                <a:solidFill>
                  <a:srgbClr val="000000"/>
                </a:solidFill>
              </a:rPr>
              <a:t>% with ART switch during pregnancy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Without confirmation: 0%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 confirmation: 4.0%</a:t>
            </a:r>
          </a:p>
          <a:p>
            <a:r>
              <a:rPr lang="en-US" u="sng" dirty="0">
                <a:solidFill>
                  <a:srgbClr val="000000"/>
                </a:solidFill>
              </a:rPr>
              <a:t>% with ART switch prior to pregnancy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Without confirmation: 0%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With confirmation: 55.6%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Tsepamo</a:t>
            </a:r>
            <a:r>
              <a:rPr lang="en-US" sz="3600" dirty="0">
                <a:solidFill>
                  <a:srgbClr val="0070C0"/>
                </a:solidFill>
              </a:rPr>
              <a:t> Cost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1" y="1066800"/>
            <a:ext cx="8644188" cy="562516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Research Assistants in Botswana: ~ $12,000/</a:t>
            </a:r>
            <a:r>
              <a:rPr lang="en-US" sz="2800" dirty="0" err="1">
                <a:solidFill>
                  <a:srgbClr val="000000"/>
                </a:solidFill>
              </a:rPr>
              <a:t>yr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Study/Program coordinator: ~ $35,000-$60,000/</a:t>
            </a:r>
            <a:r>
              <a:rPr lang="en-US" sz="2800" dirty="0" err="1">
                <a:solidFill>
                  <a:srgbClr val="000000"/>
                </a:solidFill>
              </a:rPr>
              <a:t>yr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Senior QA/QC manager: ~$18,000/</a:t>
            </a:r>
            <a:r>
              <a:rPr lang="en-US" sz="2800" dirty="0" err="1">
                <a:solidFill>
                  <a:srgbClr val="000000"/>
                </a:solidFill>
              </a:rPr>
              <a:t>yr</a:t>
            </a:r>
            <a:r>
              <a:rPr lang="en-US" sz="2800" dirty="0">
                <a:solidFill>
                  <a:srgbClr val="000000"/>
                </a:solidFill>
              </a:rPr>
              <a:t> (could be a senior RA)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Data manager: ? if needed with cloud-based EDC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Expert adjudication of abnormalities (~ 5% FTE)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Database Costs: </a:t>
            </a:r>
            <a:r>
              <a:rPr lang="en-US" sz="2800" dirty="0" err="1">
                <a:solidFill>
                  <a:srgbClr val="000000"/>
                </a:solidFill>
              </a:rPr>
              <a:t>REDCap</a:t>
            </a:r>
            <a:r>
              <a:rPr lang="en-US" sz="2800" dirty="0">
                <a:solidFill>
                  <a:srgbClr val="000000"/>
                </a:solidFill>
              </a:rPr>
              <a:t> is free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Additional costs: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Internet/cell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Laptops/phones/cameras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Reimbursements to nurses for cell notifications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Transport and housing for site visits and periodic trainings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Travel costs if RAs cover &gt; 1 site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Space (donated by hospitals)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PPE during COVID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600" b="1" i="1" dirty="0">
                <a:solidFill>
                  <a:srgbClr val="000000"/>
                </a:solidFill>
              </a:rPr>
              <a:t>We never rely on government nurses for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58385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Tsepamo</a:t>
            </a:r>
            <a:r>
              <a:rPr lang="en-US" sz="3600" dirty="0">
                <a:solidFill>
                  <a:srgbClr val="0070C0"/>
                </a:solidFill>
              </a:rPr>
              <a:t> Cost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1" y="1066800"/>
            <a:ext cx="8644188" cy="562516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0000"/>
                </a:solidFill>
              </a:rPr>
              <a:t>Cost is heavily dictated by the number of RAs needed to achieve coverage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Larger delivery sites allow more efficiency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In Botswana: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8 hospitals </a:t>
            </a:r>
            <a:r>
              <a:rPr lang="en-US" sz="1900" dirty="0">
                <a:solidFill>
                  <a:srgbClr val="000000"/>
                </a:solidFill>
                <a:sym typeface="Wingdings" pitchFamily="2" charset="2"/>
              </a:rPr>
              <a:t> 45% of births (~15 RAs)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  <a:sym typeface="Wingdings" pitchFamily="2" charset="2"/>
              </a:rPr>
              <a:t>18 hospitals  70% of births (~25 RAs)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  <a:sym typeface="Wingdings" pitchFamily="2" charset="2"/>
              </a:rPr>
              <a:t>Beyond 18 hospitals highly inefficient</a:t>
            </a:r>
          </a:p>
          <a:p>
            <a:pPr lvl="3"/>
            <a:r>
              <a:rPr lang="en-US" sz="1500" dirty="0">
                <a:solidFill>
                  <a:srgbClr val="000000"/>
                </a:solidFill>
                <a:sym typeface="Wingdings" pitchFamily="2" charset="2"/>
              </a:rPr>
              <a:t>Smaller delivery sites require &lt; 1 RA per site (can cover multiple sites if travel possible)</a:t>
            </a:r>
          </a:p>
          <a:p>
            <a:pPr lvl="2"/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8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964"/>
            <a:ext cx="9144000" cy="8991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Tsepamo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future analyses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1161143"/>
            <a:ext cx="8168640" cy="4839607"/>
          </a:xfrm>
        </p:spPr>
        <p:txBody>
          <a:bodyPr>
            <a:normAutofit fontScale="775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Botswana to update HIV and </a:t>
            </a:r>
            <a:r>
              <a:rPr lang="en-US" b="1" dirty="0" err="1">
                <a:solidFill>
                  <a:schemeClr val="tx1"/>
                </a:solidFill>
              </a:rPr>
              <a:t>PrEP</a:t>
            </a:r>
            <a:r>
              <a:rPr lang="en-US" b="1" dirty="0">
                <a:solidFill>
                  <a:schemeClr val="tx1"/>
                </a:solidFill>
              </a:rPr>
              <a:t> guidelines in 2022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Tsepamo</a:t>
            </a:r>
            <a:r>
              <a:rPr lang="en-US" sz="2600" dirty="0">
                <a:solidFill>
                  <a:schemeClr val="tx1"/>
                </a:solidFill>
              </a:rPr>
              <a:t> Plus funded through 2026</a:t>
            </a:r>
          </a:p>
          <a:p>
            <a:pPr marL="342900" lvl="1" algn="l"/>
            <a:endParaRPr lang="en-US" dirty="0">
              <a:solidFill>
                <a:schemeClr val="tx1"/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Planned analyses will focus on newer </a:t>
            </a:r>
            <a:r>
              <a:rPr lang="en-US" b="1" dirty="0" err="1">
                <a:solidFill>
                  <a:schemeClr val="tx1"/>
                </a:solidFill>
              </a:rPr>
              <a:t>antiretrovirals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Evaluate birth outcomes (including congenital abnormalities)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Link to government vertical transmission data in 2022-2023</a:t>
            </a:r>
            <a:endParaRPr lang="en-US" sz="2600" dirty="0">
              <a:solidFill>
                <a:schemeClr val="tx1"/>
              </a:solidFill>
            </a:endParaRP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Evaluate weight gain in pregnancy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Depending on the final guidelines and rollout, we plan to collect data on:</a:t>
            </a:r>
          </a:p>
          <a:p>
            <a:pPr marL="942975" lvl="2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TAF</a:t>
            </a:r>
          </a:p>
          <a:p>
            <a:pPr marL="1285875" lvl="3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88 exposures to TAF (81 from conception) to date</a:t>
            </a:r>
          </a:p>
          <a:p>
            <a:pPr marL="942975" lvl="2" indent="-257175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PrEP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85875" lvl="3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146 on </a:t>
            </a:r>
            <a:r>
              <a:rPr lang="en-US" sz="2400" dirty="0" err="1">
                <a:solidFill>
                  <a:schemeClr val="tx1"/>
                </a:solidFill>
              </a:rPr>
              <a:t>PrEP</a:t>
            </a:r>
            <a:r>
              <a:rPr lang="en-US" sz="2400" dirty="0">
                <a:solidFill>
                  <a:schemeClr val="tx1"/>
                </a:solidFill>
              </a:rPr>
              <a:t> during pregnancy (almost all TDF/FTC)</a:t>
            </a:r>
          </a:p>
          <a:p>
            <a:pPr marL="1285875" lvl="3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Expect CAB-LA soon</a:t>
            </a:r>
          </a:p>
          <a:p>
            <a:pPr marL="942975" lvl="2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2-drug therapy (DTG/3TC)</a:t>
            </a:r>
          </a:p>
          <a:p>
            <a:pPr marL="942975" lvl="2" indent="-257175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942975" lvl="2" indent="-257175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85875" lvl="3" indent="-257175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Tsepamo</a:t>
            </a:r>
            <a:r>
              <a:rPr lang="en-US" sz="3600" dirty="0">
                <a:solidFill>
                  <a:srgbClr val="0070C0"/>
                </a:solidFill>
              </a:rPr>
              <a:t> can share!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302330"/>
            <a:ext cx="8415589" cy="5427730"/>
          </a:xfrm>
        </p:spPr>
        <p:txBody>
          <a:bodyPr>
            <a:normAutofit/>
          </a:bodyPr>
          <a:lstStyle/>
          <a:p>
            <a:r>
              <a:rPr lang="en-US" sz="3100" i="1" dirty="0" err="1">
                <a:solidFill>
                  <a:srgbClr val="000000"/>
                </a:solidFill>
              </a:rPr>
              <a:t>Tsepamo</a:t>
            </a:r>
            <a:r>
              <a:rPr lang="en-US" sz="3100" i="1" dirty="0">
                <a:solidFill>
                  <a:srgbClr val="000000"/>
                </a:solidFill>
              </a:rPr>
              <a:t> Study protocol, </a:t>
            </a:r>
            <a:r>
              <a:rPr lang="en-US" sz="3100" i="1" dirty="0" err="1">
                <a:solidFill>
                  <a:srgbClr val="000000"/>
                </a:solidFill>
              </a:rPr>
              <a:t>REDCap</a:t>
            </a:r>
            <a:r>
              <a:rPr lang="en-US" sz="3100" i="1" dirty="0">
                <a:solidFill>
                  <a:srgbClr val="000000"/>
                </a:solidFill>
              </a:rPr>
              <a:t> structure, QA/QC reports, are available for other sites</a:t>
            </a:r>
            <a:br>
              <a:rPr lang="en-US" sz="3100" i="1" dirty="0">
                <a:solidFill>
                  <a:srgbClr val="000000"/>
                </a:solidFill>
              </a:rPr>
            </a:br>
            <a:endParaRPr lang="en-US" sz="3100" i="1" dirty="0">
              <a:solidFill>
                <a:srgbClr val="000000"/>
              </a:solidFill>
            </a:endParaRPr>
          </a:p>
          <a:p>
            <a:r>
              <a:rPr lang="en-US" sz="3100" i="1" dirty="0">
                <a:solidFill>
                  <a:srgbClr val="000000"/>
                </a:solidFill>
              </a:rPr>
              <a:t>We have shared the dataset with WHO (DTG Central Registry and Central Pregnancy Registry)</a:t>
            </a:r>
            <a:br>
              <a:rPr lang="en-US" sz="3100" i="1" dirty="0">
                <a:solidFill>
                  <a:srgbClr val="000000"/>
                </a:solidFill>
              </a:rPr>
            </a:br>
            <a:endParaRPr lang="en-US" sz="3100" i="1" dirty="0">
              <a:solidFill>
                <a:srgbClr val="000000"/>
              </a:solidFill>
            </a:endParaRPr>
          </a:p>
          <a:p>
            <a:r>
              <a:rPr lang="en-US" sz="3100" i="1" dirty="0">
                <a:solidFill>
                  <a:srgbClr val="000000"/>
                </a:solidFill>
              </a:rPr>
              <a:t>We welcome visitors</a:t>
            </a:r>
          </a:p>
        </p:txBody>
      </p:sp>
    </p:spTree>
    <p:extLst>
      <p:ext uri="{BB962C8B-B14F-4D97-AF65-F5344CB8AC3E}">
        <p14:creationId xmlns:p14="http://schemas.microsoft.com/office/powerpoint/2010/main" val="97773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D48B5F-644B-6448-836A-E350E550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12" y="2219606"/>
            <a:ext cx="3309937" cy="2479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143B6-6E1F-774D-ABB7-7BA6AAD65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914900"/>
            <a:ext cx="6946900" cy="1736725"/>
          </a:xfrm>
          <a:prstGeom prst="rect">
            <a:avLst/>
          </a:prstGeom>
        </p:spPr>
      </p:pic>
      <p:pic>
        <p:nvPicPr>
          <p:cNvPr id="6" name="Picture 7" descr="DSC04904">
            <a:extLst>
              <a:ext uri="{FF2B5EF4-FFF2-40B4-BE49-F238E27FC236}">
                <a16:creationId xmlns:a16="http://schemas.microsoft.com/office/drawing/2014/main" id="{3B637F98-6871-E644-87A4-0078E54E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1" y="143621"/>
            <a:ext cx="2297119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88701B-441C-C64C-9C94-1F8BD7AC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6147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8"/>
            <a:ext cx="9144000" cy="391284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Tsepamo</a:t>
            </a:r>
            <a:r>
              <a:rPr lang="en-US" sz="3600" dirty="0">
                <a:solidFill>
                  <a:srgbClr val="0070C0"/>
                </a:solidFill>
              </a:rPr>
              <a:t> Study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5" y="1003996"/>
            <a:ext cx="5478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Surveillance at 16-18 maternity wards throughout Botswana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8 original sites opened in 2014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400" dirty="0">
                <a:solidFill>
                  <a:srgbClr val="000000"/>
                </a:solidFill>
              </a:rPr>
              <a:t>45% of births in Botswana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Expanded to 18 sites in 2018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 </a:t>
            </a:r>
            <a:r>
              <a:rPr lang="en-US" sz="2400" dirty="0">
                <a:solidFill>
                  <a:srgbClr val="000000"/>
                </a:solidFill>
              </a:rPr>
              <a:t>72% of births in Botswana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2 sites closed at present (for cost)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23-26 Research Associates (RAs)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1-3 RAs per site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157818-C785-7543-A778-BE5D4E79D18C}"/>
              </a:ext>
            </a:extLst>
          </p:cNvPr>
          <p:cNvGrpSpPr/>
          <p:nvPr/>
        </p:nvGrpSpPr>
        <p:grpSpPr>
          <a:xfrm>
            <a:off x="5936343" y="923711"/>
            <a:ext cx="3107645" cy="2922575"/>
            <a:chOff x="4199825" y="2836073"/>
            <a:chExt cx="2292350" cy="188785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F1579B-D441-E54C-9E78-3F6945BDD139}"/>
                </a:ext>
              </a:extLst>
            </p:cNvPr>
            <p:cNvGrpSpPr/>
            <p:nvPr/>
          </p:nvGrpSpPr>
          <p:grpSpPr>
            <a:xfrm>
              <a:off x="4199825" y="2836073"/>
              <a:ext cx="2292350" cy="1887855"/>
              <a:chOff x="0" y="0"/>
              <a:chExt cx="2293400" cy="188808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1D5D3B-DFFC-244B-8C56-B83CF5ACE123}"/>
                  </a:ext>
                </a:extLst>
              </p:cNvPr>
              <p:cNvSpPr/>
              <p:nvPr/>
            </p:nvSpPr>
            <p:spPr>
              <a:xfrm>
                <a:off x="0" y="0"/>
                <a:ext cx="2293400" cy="1888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49BC03A-D5FC-8441-827D-94D9F9B1CED7}"/>
                  </a:ext>
                </a:extLst>
              </p:cNvPr>
              <p:cNvSpPr/>
              <p:nvPr/>
            </p:nvSpPr>
            <p:spPr>
              <a:xfrm>
                <a:off x="0" y="0"/>
                <a:ext cx="2293400" cy="290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Tsepamo</a:t>
                </a:r>
                <a:r>
                  <a:rPr lang="en-US" sz="1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Sites in Botswana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Shape 5" descr="Map&#10;&#10;Description automatically generated">
                <a:extLst>
                  <a:ext uri="{FF2B5EF4-FFF2-40B4-BE49-F238E27FC236}">
                    <a16:creationId xmlns:a16="http://schemas.microsoft.com/office/drawing/2014/main" id="{DDEC0156-D0DC-B24E-8CDF-9AD355A6685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6982" y="200890"/>
                <a:ext cx="2143125" cy="1687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D69039-C9BC-3447-BA42-37183EAE9183}"/>
              </a:ext>
            </a:extLst>
          </p:cNvPr>
          <p:cNvSpPr txBox="1"/>
          <p:nvPr/>
        </p:nvSpPr>
        <p:spPr>
          <a:xfrm>
            <a:off x="850900" y="5054600"/>
            <a:ext cx="6273800" cy="991169"/>
          </a:xfrm>
          <a:prstGeom prst="rect">
            <a:avLst/>
          </a:prstGeom>
          <a:solidFill>
            <a:srgbClr val="FFF2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&gt;95% of women deliver in a healthcare facility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Obstetric record available at delivery for &gt;99% of women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No/minimal prenatal diagnosis or termination of pregnancy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8FE46-8D89-5946-9393-2D45EEABB303}"/>
              </a:ext>
            </a:extLst>
          </p:cNvPr>
          <p:cNvSpPr txBox="1"/>
          <p:nvPr/>
        </p:nvSpPr>
        <p:spPr>
          <a:xfrm>
            <a:off x="762000" y="4689098"/>
            <a:ext cx="477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Factors that make </a:t>
            </a:r>
            <a:r>
              <a:rPr lang="en-US" dirty="0" err="1"/>
              <a:t>Tsepamo</a:t>
            </a:r>
            <a:r>
              <a:rPr lang="en-US" dirty="0"/>
              <a:t> possible: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1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36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Tsepamo</a:t>
            </a:r>
            <a:r>
              <a:rPr lang="en-US" sz="3600" dirty="0">
                <a:solidFill>
                  <a:srgbClr val="0070C0"/>
                </a:solidFill>
              </a:rPr>
              <a:t> Data Capture Logistics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F73814-F226-1D4C-965B-3330167C651A}"/>
              </a:ext>
            </a:extLst>
          </p:cNvPr>
          <p:cNvCxnSpPr>
            <a:cxnSpLocks/>
          </p:cNvCxnSpPr>
          <p:nvPr/>
        </p:nvCxnSpPr>
        <p:spPr>
          <a:xfrm>
            <a:off x="2362200" y="1231900"/>
            <a:ext cx="6057900" cy="0"/>
          </a:xfrm>
          <a:prstGeom prst="straightConnector1">
            <a:avLst/>
          </a:prstGeom>
          <a:ln w="311150"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AAB4F9-37C8-0349-AB40-6060046206B1}"/>
              </a:ext>
            </a:extLst>
          </p:cNvPr>
          <p:cNvCxnSpPr>
            <a:cxnSpLocks/>
          </p:cNvCxnSpPr>
          <p:nvPr/>
        </p:nvCxnSpPr>
        <p:spPr>
          <a:xfrm flipV="1">
            <a:off x="1828800" y="1447800"/>
            <a:ext cx="0" cy="2564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E55FDA-01E0-5146-B165-F7A4351D07E1}"/>
              </a:ext>
            </a:extLst>
          </p:cNvPr>
          <p:cNvSpPr txBox="1"/>
          <p:nvPr/>
        </p:nvSpPr>
        <p:spPr>
          <a:xfrm>
            <a:off x="1397000" y="4152900"/>
            <a:ext cx="18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L&amp;D or Maternity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EE33CA-8896-EA4B-8A01-692597D561C6}"/>
              </a:ext>
            </a:extLst>
          </p:cNvPr>
          <p:cNvCxnSpPr>
            <a:cxnSpLocks/>
          </p:cNvCxnSpPr>
          <p:nvPr/>
        </p:nvCxnSpPr>
        <p:spPr>
          <a:xfrm>
            <a:off x="1473200" y="1231900"/>
            <a:ext cx="825497" cy="0"/>
          </a:xfrm>
          <a:prstGeom prst="straightConnector1">
            <a:avLst/>
          </a:prstGeom>
          <a:ln w="311150">
            <a:solidFill>
              <a:schemeClr val="accent4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5CD1E5-ECBA-C84B-A020-FBE8CD87AF0B}"/>
              </a:ext>
            </a:extLst>
          </p:cNvPr>
          <p:cNvCxnSpPr>
            <a:cxnSpLocks/>
          </p:cNvCxnSpPr>
          <p:nvPr/>
        </p:nvCxnSpPr>
        <p:spPr>
          <a:xfrm>
            <a:off x="304800" y="1231900"/>
            <a:ext cx="1092200" cy="0"/>
          </a:xfrm>
          <a:prstGeom prst="straightConnector1">
            <a:avLst/>
          </a:prstGeom>
          <a:ln w="311150"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BD2632-C9B1-4D4F-9423-0C41ED383188}"/>
              </a:ext>
            </a:extLst>
          </p:cNvPr>
          <p:cNvCxnSpPr>
            <a:cxnSpLocks/>
          </p:cNvCxnSpPr>
          <p:nvPr/>
        </p:nvCxnSpPr>
        <p:spPr>
          <a:xfrm flipV="1">
            <a:off x="800100" y="1447800"/>
            <a:ext cx="0" cy="1641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57494C-630B-124C-B2D3-EB14721D7E22}"/>
              </a:ext>
            </a:extLst>
          </p:cNvPr>
          <p:cNvSpPr txBox="1"/>
          <p:nvPr/>
        </p:nvSpPr>
        <p:spPr>
          <a:xfrm>
            <a:off x="215901" y="3088839"/>
            <a:ext cx="171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Pre-hospital deliveries (excluded)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F16EB9B-372A-584F-A5B4-CCAB9FD51AE2}"/>
              </a:ext>
            </a:extLst>
          </p:cNvPr>
          <p:cNvSpPr/>
          <p:nvPr/>
        </p:nvSpPr>
        <p:spPr>
          <a:xfrm rot="5400000">
            <a:off x="2073273" y="4103257"/>
            <a:ext cx="247652" cy="11663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CB1E47-D013-844D-83AA-186960CD06C3}"/>
              </a:ext>
            </a:extLst>
          </p:cNvPr>
          <p:cNvSpPr txBox="1"/>
          <p:nvPr/>
        </p:nvSpPr>
        <p:spPr>
          <a:xfrm>
            <a:off x="1593333" y="4828585"/>
            <a:ext cx="1714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Nurse calls study team if congenital abnormality detected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3AD94C-30D3-FA44-ACD5-184D690AFBC9}"/>
              </a:ext>
            </a:extLst>
          </p:cNvPr>
          <p:cNvSpPr txBox="1"/>
          <p:nvPr/>
        </p:nvSpPr>
        <p:spPr>
          <a:xfrm>
            <a:off x="368303" y="1093400"/>
            <a:ext cx="1092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Pre-hospital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1C8A67-A143-D443-B1C8-ABC4BE9185B3}"/>
              </a:ext>
            </a:extLst>
          </p:cNvPr>
          <p:cNvSpPr txBox="1"/>
          <p:nvPr/>
        </p:nvSpPr>
        <p:spPr>
          <a:xfrm>
            <a:off x="1587504" y="1104543"/>
            <a:ext cx="1092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L&amp;D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3C274E-11FA-9B41-B8B9-1E20E3A4E3A3}"/>
              </a:ext>
            </a:extLst>
          </p:cNvPr>
          <p:cNvSpPr txBox="1"/>
          <p:nvPr/>
        </p:nvSpPr>
        <p:spPr>
          <a:xfrm>
            <a:off x="4470401" y="1093402"/>
            <a:ext cx="140969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Maternity Ward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DE39C5-A525-3243-A07E-41D8B7D645FA}"/>
              </a:ext>
            </a:extLst>
          </p:cNvPr>
          <p:cNvCxnSpPr>
            <a:cxnSpLocks/>
          </p:cNvCxnSpPr>
          <p:nvPr/>
        </p:nvCxnSpPr>
        <p:spPr>
          <a:xfrm flipV="1">
            <a:off x="2362200" y="1447800"/>
            <a:ext cx="12700" cy="2564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D1B618-6F0A-0641-874D-77CC795F8057}"/>
              </a:ext>
            </a:extLst>
          </p:cNvPr>
          <p:cNvCxnSpPr>
            <a:cxnSpLocks/>
          </p:cNvCxnSpPr>
          <p:nvPr/>
        </p:nvCxnSpPr>
        <p:spPr>
          <a:xfrm flipV="1">
            <a:off x="2692400" y="14605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0393AC2-B3B8-2943-9A28-5CFFFBF608B7}"/>
              </a:ext>
            </a:extLst>
          </p:cNvPr>
          <p:cNvSpPr txBox="1"/>
          <p:nvPr/>
        </p:nvSpPr>
        <p:spPr>
          <a:xfrm>
            <a:off x="2427157" y="2073176"/>
            <a:ext cx="22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logbook to confirm all deliveries</a:t>
            </a:r>
          </a:p>
          <a:p>
            <a:r>
              <a:rPr lang="en-US" dirty="0"/>
              <a:t>(open record for each delivering woman in </a:t>
            </a:r>
            <a:r>
              <a:rPr lang="en-US" dirty="0" err="1"/>
              <a:t>REDCap</a:t>
            </a:r>
            <a:r>
              <a:rPr lang="en-US" dirty="0"/>
              <a:t>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03B371B-F733-5443-967F-ED836B3CDAFB}"/>
              </a:ext>
            </a:extLst>
          </p:cNvPr>
          <p:cNvCxnSpPr>
            <a:cxnSpLocks/>
          </p:cNvCxnSpPr>
          <p:nvPr/>
        </p:nvCxnSpPr>
        <p:spPr>
          <a:xfrm flipV="1">
            <a:off x="5092700" y="14605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F2F434-F01B-7645-A75B-26433E91DA30}"/>
              </a:ext>
            </a:extLst>
          </p:cNvPr>
          <p:cNvSpPr txBox="1"/>
          <p:nvPr/>
        </p:nvSpPr>
        <p:spPr>
          <a:xfrm>
            <a:off x="4625704" y="2062202"/>
            <a:ext cx="167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team confirms ARVs and key data for WLHIV</a:t>
            </a:r>
          </a:p>
          <a:p>
            <a:r>
              <a:rPr lang="en-US" dirty="0"/>
              <a:t>(updated data can be added to obstetric card)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B778487-8A94-FE40-AB5D-A9AD4D36F5AA}"/>
              </a:ext>
            </a:extLst>
          </p:cNvPr>
          <p:cNvCxnSpPr>
            <a:cxnSpLocks/>
          </p:cNvCxnSpPr>
          <p:nvPr/>
        </p:nvCxnSpPr>
        <p:spPr>
          <a:xfrm flipV="1">
            <a:off x="7518400" y="1676400"/>
            <a:ext cx="0" cy="393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786D3A3-36E1-974A-B934-ABDE80CC1707}"/>
              </a:ext>
            </a:extLst>
          </p:cNvPr>
          <p:cNvSpPr txBox="1"/>
          <p:nvPr/>
        </p:nvSpPr>
        <p:spPr>
          <a:xfrm>
            <a:off x="6210303" y="2062202"/>
            <a:ext cx="288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discharge home, obstetric card collected by study team for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cards held for study team on weekends, holidays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card is missing (rare), use just logbook data to maintain denominator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infant admitted to hospital ward, record is kept open for 28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 capture of additional data can be added in </a:t>
            </a:r>
            <a:r>
              <a:rPr lang="en-US" dirty="0" err="1"/>
              <a:t>REDCap</a:t>
            </a:r>
            <a:r>
              <a:rPr lang="en-US" dirty="0"/>
              <a:t> at a later time if linkage available</a:t>
            </a:r>
          </a:p>
        </p:txBody>
      </p:sp>
    </p:spTree>
    <p:extLst>
      <p:ext uri="{BB962C8B-B14F-4D97-AF65-F5344CB8AC3E}">
        <p14:creationId xmlns:p14="http://schemas.microsoft.com/office/powerpoint/2010/main" val="357099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36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Research Assistant 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857250"/>
            <a:ext cx="8486775" cy="58893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It takes ~ 10-30 minutes to extract an obstetric card into </a:t>
            </a:r>
            <a:r>
              <a:rPr lang="en-US" sz="2200" dirty="0" err="1">
                <a:solidFill>
                  <a:srgbClr val="000000"/>
                </a:solidFill>
              </a:rPr>
              <a:t>REDCap</a:t>
            </a:r>
            <a:endParaRPr lang="en-US" sz="2200" dirty="0">
              <a:solidFill>
                <a:srgbClr val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longer for WLHIV, shorter if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~ 10-15 new deliveries can be captured per day per RA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Includes catching up on missed surveillance (holidays, weekends) to avoid gaps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If RA works ~ 230 days per year, hospitals with ~ 3000 births per year or less can be staffed with 1 RA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If only recording WLHIV, much less work!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Additional daily tasks include: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daily maternity logbook check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follow-up of open records in NICU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direct patient confirmation of key data for WLHIV (optional)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consenting/interviews/photos when congenital abnormalities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Could be restricted to major abnormalities or NTDs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data queries/cleaning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periodic central trainings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8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24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Data Collection: Extraction from obstetric card to </a:t>
            </a:r>
            <a:r>
              <a:rPr lang="en-US" sz="3600" dirty="0" err="1">
                <a:solidFill>
                  <a:srgbClr val="0070C0"/>
                </a:solidFill>
              </a:rPr>
              <a:t>REDCap</a:t>
            </a:r>
            <a:r>
              <a:rPr lang="en-US" sz="3600" dirty="0">
                <a:solidFill>
                  <a:srgbClr val="0070C0"/>
                </a:solidFill>
              </a:rPr>
              <a:t> Database that matches the card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DE25C82-4BE8-E543-9C17-1EE5A81E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7" y="1243004"/>
            <a:ext cx="1743886" cy="2185996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096C069-6848-3C4D-96F2-4DAC61FC9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867" y="1274534"/>
            <a:ext cx="1727614" cy="2141265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FAEE5ECF-64AB-774C-9DBA-277BDF674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814" y="1843790"/>
            <a:ext cx="3440690" cy="4909277"/>
          </a:xfrm>
          <a:prstGeom prst="rect">
            <a:avLst/>
          </a:prstGeom>
        </p:spPr>
      </p:pic>
      <p:sp>
        <p:nvSpPr>
          <p:cNvPr id="19" name="Bent-Up Arrow 18">
            <a:extLst>
              <a:ext uri="{FF2B5EF4-FFF2-40B4-BE49-F238E27FC236}">
                <a16:creationId xmlns:a16="http://schemas.microsoft.com/office/drawing/2014/main" id="{8AF40C36-515F-BA42-8B3E-0C3D0C1CE211}"/>
              </a:ext>
            </a:extLst>
          </p:cNvPr>
          <p:cNvSpPr/>
          <p:nvPr/>
        </p:nvSpPr>
        <p:spPr>
          <a:xfrm rot="5400000">
            <a:off x="4114444" y="3308941"/>
            <a:ext cx="921580" cy="1289230"/>
          </a:xfrm>
          <a:prstGeom prst="bentUpArrow">
            <a:avLst>
              <a:gd name="adj1" fmla="val 15426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4032A50D-A9A7-714B-9D74-88F917293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454" y="1279014"/>
            <a:ext cx="1366596" cy="21192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2D1196-FADA-7340-B41A-05EACDCC3B09}"/>
              </a:ext>
            </a:extLst>
          </p:cNvPr>
          <p:cNvSpPr txBox="1"/>
          <p:nvPr/>
        </p:nvSpPr>
        <p:spPr>
          <a:xfrm>
            <a:off x="283779" y="4876800"/>
            <a:ext cx="493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hospital gives us dedicated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 each have a MacBook Air with cellular internet service to connect to </a:t>
            </a:r>
            <a:r>
              <a:rPr lang="en-US" dirty="0" err="1"/>
              <a:t>REDCap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7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Data Collection: Important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62"/>
            <a:ext cx="8229600" cy="570412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REDCap</a:t>
            </a:r>
            <a:r>
              <a:rPr lang="en-US" dirty="0">
                <a:solidFill>
                  <a:srgbClr val="000000"/>
                </a:solidFill>
              </a:rPr>
              <a:t> entry has up to 89 pages to enter per record!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Skip logic is critical to save time</a:t>
            </a:r>
          </a:p>
          <a:p>
            <a:r>
              <a:rPr lang="en-US" dirty="0">
                <a:solidFill>
                  <a:srgbClr val="000000"/>
                </a:solidFill>
              </a:rPr>
              <a:t>Data quality dependent on obstetric record, except for critical confirmed data and data following consent for congenital abnormality</a:t>
            </a:r>
          </a:p>
          <a:p>
            <a:r>
              <a:rPr lang="en-US" dirty="0">
                <a:solidFill>
                  <a:srgbClr val="000000"/>
                </a:solidFill>
              </a:rPr>
              <a:t>Some fields not useable, especially when “blanks” are frequent on obstetric record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Blanks may mean “not asked” or “not applicable” or “no”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Cannot fix this easily</a:t>
            </a:r>
          </a:p>
          <a:p>
            <a:r>
              <a:rPr lang="en-US" dirty="0">
                <a:solidFill>
                  <a:srgbClr val="000000"/>
                </a:solidFill>
              </a:rPr>
              <a:t>If there is a problem with a key field (such as the names of the ARVs), can be fixed 2 ways: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1) at the source: meet with/train antenatal clinic staff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2) at maternity: ask women to confirm ART regimen</a:t>
            </a:r>
          </a:p>
        </p:txBody>
      </p:sp>
    </p:spTree>
    <p:extLst>
      <p:ext uri="{BB962C8B-B14F-4D97-AF65-F5344CB8AC3E}">
        <p14:creationId xmlns:p14="http://schemas.microsoft.com/office/powerpoint/2010/main" val="71603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Procedure for Congenital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62"/>
            <a:ext cx="8229600" cy="570412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Surface exam is part of routine care by midwives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Training by </a:t>
            </a:r>
            <a:r>
              <a:rPr lang="en-US" dirty="0" err="1">
                <a:solidFill>
                  <a:srgbClr val="000000"/>
                </a:solidFill>
              </a:rPr>
              <a:t>Tsepamo</a:t>
            </a:r>
            <a:r>
              <a:rPr lang="en-US" dirty="0">
                <a:solidFill>
                  <a:srgbClr val="000000"/>
                </a:solidFill>
              </a:rPr>
              <a:t> team on surface exam (using WHO materials)</a:t>
            </a:r>
          </a:p>
          <a:p>
            <a:r>
              <a:rPr lang="en-US" dirty="0">
                <a:solidFill>
                  <a:srgbClr val="000000"/>
                </a:solidFill>
              </a:rPr>
              <a:t>When an abnormality noted, the midwife contacts the </a:t>
            </a:r>
            <a:r>
              <a:rPr lang="en-US" dirty="0" err="1">
                <a:solidFill>
                  <a:srgbClr val="000000"/>
                </a:solidFill>
              </a:rPr>
              <a:t>Tsepamo</a:t>
            </a:r>
            <a:r>
              <a:rPr lang="en-US" dirty="0">
                <a:solidFill>
                  <a:srgbClr val="000000"/>
                </a:solidFill>
              </a:rPr>
              <a:t> RA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Midwife receives cell phone credit of ~ $2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Tsepamo</a:t>
            </a:r>
            <a:r>
              <a:rPr lang="en-US" dirty="0">
                <a:solidFill>
                  <a:srgbClr val="000000"/>
                </a:solidFill>
              </a:rPr>
              <a:t> team consents mother for a photograph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No identifiers, photo file linked to the </a:t>
            </a:r>
            <a:r>
              <a:rPr lang="en-US" dirty="0" err="1">
                <a:solidFill>
                  <a:srgbClr val="000000"/>
                </a:solidFill>
              </a:rPr>
              <a:t>REDCap</a:t>
            </a:r>
            <a:r>
              <a:rPr lang="en-US" dirty="0">
                <a:solidFill>
                  <a:srgbClr val="000000"/>
                </a:solidFill>
              </a:rPr>
              <a:t> record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Additional “congenital abnormalities form” completed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Photographs of major abnormalities (and unclear findings) are reviewed regularly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Review by Dr. Lew Holmes, who is blinded to exposure information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Statistics maintained for missed contacts (weekends, holidays), refused consents, and consents</a:t>
            </a:r>
          </a:p>
        </p:txBody>
      </p:sp>
    </p:spTree>
    <p:extLst>
      <p:ext uri="{BB962C8B-B14F-4D97-AF65-F5344CB8AC3E}">
        <p14:creationId xmlns:p14="http://schemas.microsoft.com/office/powerpoint/2010/main" val="262170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Limitations of Surveillance for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9"/>
            <a:ext cx="8229600" cy="554614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Surface exam only: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Unable to evaluate for cardiac defects (common) or other internal organ defects (rare)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Unable to include defects that are not consistently and reliably evaluated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Undescended testes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Isolated cleft palate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Hip Dysplasia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Challenge to classify some abnormalities by still photos</a:t>
            </a:r>
          </a:p>
          <a:p>
            <a:r>
              <a:rPr lang="en-US" dirty="0">
                <a:solidFill>
                  <a:srgbClr val="000000"/>
                </a:solidFill>
              </a:rPr>
              <a:t>Surveillance of stillbirths and severe abnormalities can be difficult; nurses/RAs may not want to disturb the mother with questions/consent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Requires trust among </a:t>
            </a:r>
            <a:r>
              <a:rPr lang="en-US" dirty="0" err="1">
                <a:solidFill>
                  <a:srgbClr val="000000"/>
                </a:solidFill>
              </a:rPr>
              <a:t>Tsepamo</a:t>
            </a:r>
            <a:r>
              <a:rPr lang="en-US" dirty="0">
                <a:solidFill>
                  <a:srgbClr val="000000"/>
                </a:solidFill>
              </a:rPr>
              <a:t> team and maternity staff, and the right approach with mothers</a:t>
            </a:r>
          </a:p>
          <a:p>
            <a:r>
              <a:rPr lang="en-US" dirty="0">
                <a:solidFill>
                  <a:srgbClr val="000000"/>
                </a:solidFill>
              </a:rPr>
              <a:t>Psychological impact on </a:t>
            </a:r>
            <a:r>
              <a:rPr lang="en-US" dirty="0" err="1">
                <a:solidFill>
                  <a:srgbClr val="000000"/>
                </a:solidFill>
              </a:rPr>
              <a:t>Tsepamo</a:t>
            </a:r>
            <a:r>
              <a:rPr lang="en-US" dirty="0">
                <a:solidFill>
                  <a:srgbClr val="000000"/>
                </a:solidFill>
              </a:rPr>
              <a:t> research assistants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9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Data Collection: Optional Link to electronic records and to multiple pregnancies for the same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1270660"/>
            <a:ext cx="8084457" cy="54238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Starting in 2018, we obtained approval to collect OMANG numbers in a secure manner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Unique identifier in Botswana, used for all medical records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Allows confirmation of CD4 and VL in electronic IPMS system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Time consuming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May be more or less helpful in different countries depending on electronic vs. paper records</a:t>
            </a:r>
          </a:p>
        </p:txBody>
      </p:sp>
    </p:spTree>
    <p:extLst>
      <p:ext uri="{BB962C8B-B14F-4D97-AF65-F5344CB8AC3E}">
        <p14:creationId xmlns:p14="http://schemas.microsoft.com/office/powerpoint/2010/main" val="256619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75239</TotalTime>
  <Words>1272</Words>
  <Application>Microsoft Macintosh PowerPoint</Application>
  <PresentationFormat>On-screen Show (4:3)</PresentationFormat>
  <Paragraphs>173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Tsepamo Operations  WHO Pregnancy Surveillance Sub-Group </vt:lpstr>
      <vt:lpstr>Tsepamo Study Overview</vt:lpstr>
      <vt:lpstr>Tsepamo Data Capture Logistics</vt:lpstr>
      <vt:lpstr>Research Assistant Workload</vt:lpstr>
      <vt:lpstr>Data Collection: Extraction from obstetric card to REDCap Database that matches the card</vt:lpstr>
      <vt:lpstr>Data Collection: Important Issues</vt:lpstr>
      <vt:lpstr>Procedure for Congenital Abnormalities</vt:lpstr>
      <vt:lpstr>Limitations of Surveillance for Abnormalities</vt:lpstr>
      <vt:lpstr>Data Collection: Optional Link to electronic records and to multiple pregnancies for the same woman</vt:lpstr>
      <vt:lpstr>Data Collection: Confirmation of records at delivery</vt:lpstr>
      <vt:lpstr>Tsepamo Cost</vt:lpstr>
      <vt:lpstr>Tsepamo Cost</vt:lpstr>
      <vt:lpstr>Tsepamo future analyses</vt:lpstr>
      <vt:lpstr>Tsepamo can share!</vt:lpstr>
      <vt:lpstr>Thanks!</vt:lpstr>
    </vt:vector>
  </TitlesOfParts>
  <Company>HSPH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proportion of deaths attributable to HIV among post-partum women in Botswana despite widespread uptake of ART  </dc:title>
  <dc:creator>Rebecca Zash</dc:creator>
  <cp:lastModifiedBy>Shapiro, Roger</cp:lastModifiedBy>
  <cp:revision>1332</cp:revision>
  <dcterms:created xsi:type="dcterms:W3CDTF">2016-07-12T20:57:01Z</dcterms:created>
  <dcterms:modified xsi:type="dcterms:W3CDTF">2022-09-23T13:34:41Z</dcterms:modified>
</cp:coreProperties>
</file>